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Lst>
  <p:notesMasterIdLst>
    <p:notesMasterId r:id="rId36"/>
  </p:notesMasterIdLst>
  <p:handoutMasterIdLst>
    <p:handoutMasterId r:id="rId37"/>
  </p:handoutMasterIdLst>
  <p:sldIdLst>
    <p:sldId id="477" r:id="rId4"/>
    <p:sldId id="465" r:id="rId5"/>
    <p:sldId id="466" r:id="rId6"/>
    <p:sldId id="448" r:id="rId7"/>
    <p:sldId id="485" r:id="rId8"/>
    <p:sldId id="487" r:id="rId9"/>
    <p:sldId id="486" r:id="rId10"/>
    <p:sldId id="467" r:id="rId11"/>
    <p:sldId id="478" r:id="rId12"/>
    <p:sldId id="499" r:id="rId13"/>
    <p:sldId id="500" r:id="rId14"/>
    <p:sldId id="479" r:id="rId15"/>
    <p:sldId id="480" r:id="rId16"/>
    <p:sldId id="481" r:id="rId17"/>
    <p:sldId id="482" r:id="rId18"/>
    <p:sldId id="468" r:id="rId19"/>
    <p:sldId id="492" r:id="rId20"/>
    <p:sldId id="493" r:id="rId21"/>
    <p:sldId id="469" r:id="rId22"/>
    <p:sldId id="470" r:id="rId23"/>
    <p:sldId id="473" r:id="rId24"/>
    <p:sldId id="474" r:id="rId25"/>
    <p:sldId id="494" r:id="rId26"/>
    <p:sldId id="497" r:id="rId27"/>
    <p:sldId id="496" r:id="rId28"/>
    <p:sldId id="472" r:id="rId29"/>
    <p:sldId id="498" r:id="rId30"/>
    <p:sldId id="475" r:id="rId31"/>
    <p:sldId id="476" r:id="rId32"/>
    <p:sldId id="483" r:id="rId33"/>
    <p:sldId id="484" r:id="rId34"/>
    <p:sldId id="258"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74912" autoAdjust="0"/>
  </p:normalViewPr>
  <p:slideViewPr>
    <p:cSldViewPr>
      <p:cViewPr>
        <p:scale>
          <a:sx n="54" d="100"/>
          <a:sy n="54" d="100"/>
        </p:scale>
        <p:origin x="-1614" y="-186"/>
      </p:cViewPr>
      <p:guideLst>
        <p:guide orient="horz" pos="2160"/>
        <p:guide pos="2880"/>
      </p:guideLst>
    </p:cSldViewPr>
  </p:slideViewPr>
  <p:outlineViewPr>
    <p:cViewPr>
      <p:scale>
        <a:sx n="33" d="100"/>
        <a:sy n="33" d="100"/>
      </p:scale>
      <p:origin x="8" y="56752"/>
    </p:cViewPr>
  </p:outlineViewPr>
  <p:notesTextViewPr>
    <p:cViewPr>
      <p:scale>
        <a:sx n="1" d="1"/>
        <a:sy n="1" d="1"/>
      </p:scale>
      <p:origin x="0" y="0"/>
    </p:cViewPr>
  </p:notesTextViewPr>
  <p:sorterViewPr>
    <p:cViewPr>
      <p:scale>
        <a:sx n="66" d="100"/>
        <a:sy n="66" d="100"/>
      </p:scale>
      <p:origin x="0" y="350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CEB1ABC-3E50-9548-92CB-292B8F01368A}" type="datetimeFigureOut">
              <a:rPr lang="en-US" smtClean="0"/>
              <a:t>9/17/2012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3916F9A-9D49-E04E-B635-8FAB4ACF2953}" type="slidenum">
              <a:rPr lang="en-US" smtClean="0"/>
              <a:t>‹#›</a:t>
            </a:fld>
            <a:endParaRPr lang="en-US" dirty="0"/>
          </a:p>
        </p:txBody>
      </p:sp>
    </p:spTree>
    <p:extLst>
      <p:ext uri="{BB962C8B-B14F-4D97-AF65-F5344CB8AC3E}">
        <p14:creationId xmlns:p14="http://schemas.microsoft.com/office/powerpoint/2010/main" val="2060258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458DB9-9B08-47E0-A96D-EE927A3FCC04}" type="datetimeFigureOut">
              <a:rPr lang="en-US" smtClean="0"/>
              <a:t>9/17/2012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4BE1D5-514E-4F37-AAEE-3A780DEFD8B8}" type="slidenum">
              <a:rPr lang="en-US" smtClean="0"/>
              <a:t>‹#›</a:t>
            </a:fld>
            <a:endParaRPr lang="en-US" dirty="0"/>
          </a:p>
        </p:txBody>
      </p:sp>
    </p:spTree>
    <p:extLst>
      <p:ext uri="{BB962C8B-B14F-4D97-AF65-F5344CB8AC3E}">
        <p14:creationId xmlns:p14="http://schemas.microsoft.com/office/powerpoint/2010/main" val="4131575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alaskasealife.org/New/research/index.php?page=seaotter.php"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alaskasealife.org/New/research/index.php?page=seaotter.php"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usd.org/uhs/apbiology/Unit%20Resources/Unit%2017/Ch.%2053%20Community%20Ecology%20Outline.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en.wikipedia.org/wiki/Competitive_exclusion_principl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tiee.esa.org/vol/v3/experiments/floristic/abstract.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dirty="0" smtClean="0">
                <a:ea typeface="ＭＳ Ｐゴシック" pitchFamily="34" charset="-128"/>
              </a:rPr>
              <a:t>A group of populations of different species living close enough to interact is called</a:t>
            </a:r>
            <a:r>
              <a:rPr lang="en-US" baseline="0" dirty="0" smtClean="0">
                <a:ea typeface="ＭＳ Ｐゴシック" pitchFamily="34" charset="-128"/>
              </a:rPr>
              <a:t> a biological </a:t>
            </a:r>
            <a:r>
              <a:rPr lang="en-US" b="1" baseline="0" dirty="0" smtClean="0">
                <a:ea typeface="ＭＳ Ｐゴシック" pitchFamily="34" charset="-128"/>
              </a:rPr>
              <a:t>community</a:t>
            </a:r>
            <a:r>
              <a:rPr lang="en-US" baseline="0" dirty="0" smtClean="0">
                <a:ea typeface="ＭＳ Ｐゴシック" pitchFamily="34" charset="-128"/>
              </a:rPr>
              <a:t>.  The boundaries of the community must be defined by the ecological researcher.</a:t>
            </a:r>
            <a:endParaRPr lang="en-US" dirty="0" smtClean="0">
              <a:ea typeface="ＭＳ Ｐゴシック" pitchFamily="34" charset="-128"/>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pitchFamily="34" charset="-128"/>
              </a:defRPr>
            </a:lvl1pPr>
            <a:lvl2pPr marL="729057" indent="-280406" eaLnBrk="0" hangingPunct="0">
              <a:defRPr sz="2400">
                <a:solidFill>
                  <a:schemeClr val="tx1"/>
                </a:solidFill>
                <a:latin typeface="Arial" charset="0"/>
                <a:ea typeface="ＭＳ Ｐゴシック" pitchFamily="34" charset="-128"/>
              </a:defRPr>
            </a:lvl2pPr>
            <a:lvl3pPr marL="1121626" indent="-224325" eaLnBrk="0" hangingPunct="0">
              <a:defRPr sz="2400">
                <a:solidFill>
                  <a:schemeClr val="tx1"/>
                </a:solidFill>
                <a:latin typeface="Arial" charset="0"/>
                <a:ea typeface="ＭＳ Ｐゴシック" pitchFamily="34" charset="-128"/>
              </a:defRPr>
            </a:lvl3pPr>
            <a:lvl4pPr marL="1570276" indent="-224325" eaLnBrk="0" hangingPunct="0">
              <a:defRPr sz="2400">
                <a:solidFill>
                  <a:schemeClr val="tx1"/>
                </a:solidFill>
                <a:latin typeface="Arial" charset="0"/>
                <a:ea typeface="ＭＳ Ｐゴシック" pitchFamily="34" charset="-128"/>
              </a:defRPr>
            </a:lvl4pPr>
            <a:lvl5pPr marL="2018927" indent="-224325" eaLnBrk="0" hangingPunct="0">
              <a:defRPr sz="2400">
                <a:solidFill>
                  <a:schemeClr val="tx1"/>
                </a:solidFill>
                <a:latin typeface="Arial" charset="0"/>
                <a:ea typeface="ＭＳ Ｐゴシック" pitchFamily="34" charset="-128"/>
              </a:defRPr>
            </a:lvl5pPr>
            <a:lvl6pPr marL="2467577" indent="-224325" eaLnBrk="0" fontAlgn="base" hangingPunct="0">
              <a:spcBef>
                <a:spcPct val="0"/>
              </a:spcBef>
              <a:spcAft>
                <a:spcPct val="0"/>
              </a:spcAft>
              <a:defRPr sz="2400">
                <a:solidFill>
                  <a:schemeClr val="tx1"/>
                </a:solidFill>
                <a:latin typeface="Arial" charset="0"/>
                <a:ea typeface="ＭＳ Ｐゴシック" pitchFamily="34" charset="-128"/>
              </a:defRPr>
            </a:lvl6pPr>
            <a:lvl7pPr marL="2916227" indent="-224325" eaLnBrk="0" fontAlgn="base" hangingPunct="0">
              <a:spcBef>
                <a:spcPct val="0"/>
              </a:spcBef>
              <a:spcAft>
                <a:spcPct val="0"/>
              </a:spcAft>
              <a:defRPr sz="2400">
                <a:solidFill>
                  <a:schemeClr val="tx1"/>
                </a:solidFill>
                <a:latin typeface="Arial" charset="0"/>
                <a:ea typeface="ＭＳ Ｐゴシック" pitchFamily="34" charset="-128"/>
              </a:defRPr>
            </a:lvl7pPr>
            <a:lvl8pPr marL="3364878" indent="-224325" eaLnBrk="0" fontAlgn="base" hangingPunct="0">
              <a:spcBef>
                <a:spcPct val="0"/>
              </a:spcBef>
              <a:spcAft>
                <a:spcPct val="0"/>
              </a:spcAft>
              <a:defRPr sz="2400">
                <a:solidFill>
                  <a:schemeClr val="tx1"/>
                </a:solidFill>
                <a:latin typeface="Arial" charset="0"/>
                <a:ea typeface="ＭＳ Ｐゴシック" pitchFamily="34" charset="-128"/>
              </a:defRPr>
            </a:lvl8pPr>
            <a:lvl9pPr marL="3813528" indent="-224325"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fld id="{DF5BB76C-E7AC-49D9-9D6D-983AE1DAFFE7}" type="slidenum">
              <a:rPr lang="en-US" sz="1200">
                <a:solidFill>
                  <a:srgbClr val="000000"/>
                </a:solidFill>
                <a:latin typeface="Calibri" pitchFamily="34" charset="0"/>
              </a:rPr>
              <a:pPr eaLnBrk="1" hangingPunct="1"/>
              <a:t>1</a:t>
            </a:fld>
            <a:endParaRPr lang="en-US" sz="1200" dirty="0">
              <a:solidFill>
                <a:srgbClr val="000000"/>
              </a:solidFill>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12</a:t>
            </a:fld>
            <a:endParaRPr lang="en-US" dirty="0"/>
          </a:p>
        </p:txBody>
      </p:sp>
    </p:spTree>
    <p:extLst>
      <p:ext uri="{BB962C8B-B14F-4D97-AF65-F5344CB8AC3E}">
        <p14:creationId xmlns:p14="http://schemas.microsoft.com/office/powerpoint/2010/main" val="2218662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Sea otters (</a:t>
            </a:r>
            <a:r>
              <a:rPr lang="en-US" sz="1200" b="0" i="1" kern="1200" dirty="0" smtClean="0">
                <a:solidFill>
                  <a:schemeClr val="tx1"/>
                </a:solidFill>
                <a:effectLst/>
                <a:latin typeface="+mn-lt"/>
                <a:ea typeface="+mn-ea"/>
                <a:cs typeface="+mn-cs"/>
              </a:rPr>
              <a:t>Enhydra lutris</a:t>
            </a:r>
            <a:r>
              <a:rPr lang="en-US" sz="1200" b="0" i="0" kern="1200" dirty="0" smtClean="0">
                <a:solidFill>
                  <a:schemeClr val="tx1"/>
                </a:solidFill>
                <a:effectLst/>
                <a:latin typeface="+mn-lt"/>
                <a:ea typeface="+mn-ea"/>
                <a:cs typeface="+mn-cs"/>
              </a:rPr>
              <a:t>) have had a long history of federal protection dating back to 1911 when they were hunted to near extinction—the International Fur Seal Treaty was one of the earliest forms of legislation protecting marine mammals. Despite subsequent federal protection under the Marine Mammal Protection Act and the Endangered Species Act, southern and northern sea otters continue to be a threatened species. Most recently, the northern population (</a:t>
            </a:r>
            <a:r>
              <a:rPr lang="en-US" sz="1200" b="0" i="1" kern="1200" dirty="0" smtClean="0">
                <a:solidFill>
                  <a:schemeClr val="tx1"/>
                </a:solidFill>
                <a:effectLst/>
                <a:latin typeface="+mn-lt"/>
                <a:ea typeface="+mn-ea"/>
                <a:cs typeface="+mn-cs"/>
              </a:rPr>
              <a:t>Enhydra lutris kenyoni</a:t>
            </a:r>
            <a:r>
              <a:rPr lang="en-US" sz="1200" b="0" i="0" kern="1200" dirty="0" smtClean="0">
                <a:solidFill>
                  <a:schemeClr val="tx1"/>
                </a:solidFill>
                <a:effectLst/>
                <a:latin typeface="+mn-lt"/>
                <a:ea typeface="+mn-ea"/>
                <a:cs typeface="+mn-cs"/>
              </a:rPr>
              <a:t>) located in southwest Alaska was listed as threatened in 2005. Since the 1990's northern sea otters have undergone one of the worst population declines of carnivorous mammals in recorded history—and the Alaska SeaLife Center (ASLC) is trying to find out why. </a:t>
            </a:r>
            <a:r>
              <a:rPr lang="en-US" dirty="0" smtClean="0">
                <a:hlinkClick r:id="rId3"/>
              </a:rPr>
              <a:t>http://www.alaskasealife.org/New/research/index.php?page=seaotter.php</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13</a:t>
            </a:fld>
            <a:endParaRPr lang="en-US" dirty="0"/>
          </a:p>
        </p:txBody>
      </p:sp>
    </p:spTree>
    <p:extLst>
      <p:ext uri="{BB962C8B-B14F-4D97-AF65-F5344CB8AC3E}">
        <p14:creationId xmlns:p14="http://schemas.microsoft.com/office/powerpoint/2010/main" val="32834808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Sea otters and the kelp forest ecosystem have a strong relationship with one another. The strength or robustness of one, often influences the productivity of the other. Often then, are sea otters considered a keystone species, an important species vital to the overall health of ecosystems. ASLC collaborators are currently investigating the benthic invertebrate communities to better understand the overall ecosystem health and how it relates to otter populations in the Aleutian and Commander Island chains.  </a:t>
            </a:r>
            <a:r>
              <a:rPr lang="en-US" dirty="0" smtClean="0">
                <a:hlinkClick r:id="rId3"/>
              </a:rPr>
              <a:t>http://www.alaskasealife.org/New/research/index.php?page=seaotter.php</a:t>
            </a:r>
            <a:endParaRPr lang="en-US" dirty="0" smtClean="0"/>
          </a:p>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14</a:t>
            </a:fld>
            <a:endParaRPr lang="en-US" dirty="0"/>
          </a:p>
        </p:txBody>
      </p:sp>
    </p:spTree>
    <p:extLst>
      <p:ext uri="{BB962C8B-B14F-4D97-AF65-F5344CB8AC3E}">
        <p14:creationId xmlns:p14="http://schemas.microsoft.com/office/powerpoint/2010/main" val="1112080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Ask students to </a:t>
            </a:r>
            <a:r>
              <a:rPr lang="en-US" b="1" i="0" baseline="0" dirty="0" smtClean="0"/>
              <a:t>examine</a:t>
            </a:r>
            <a:r>
              <a:rPr lang="en-US" i="0" baseline="0" dirty="0" smtClean="0"/>
              <a:t> and </a:t>
            </a:r>
            <a:r>
              <a:rPr lang="en-US" b="1" i="0" baseline="0" dirty="0" smtClean="0"/>
              <a:t>interpret</a:t>
            </a:r>
            <a:r>
              <a:rPr lang="en-US" i="0" baseline="0" dirty="0" smtClean="0"/>
              <a:t> the data shown.</a:t>
            </a:r>
          </a:p>
          <a:p>
            <a:endParaRPr lang="en-US" i="0" baseline="0" dirty="0" smtClean="0"/>
          </a:p>
          <a:p>
            <a:r>
              <a:rPr lang="en-US" i="0" baseline="0" dirty="0" smtClean="0"/>
              <a:t>When the otters are removed from the community, their main prey, the sea urchin is able to expand their population. Sea urchins are predators of Kelp. The graph above shows the impact on the community when otters are removed.  The kelp population is essentially depleted since the sea urchins are unchecked in the community. </a:t>
            </a:r>
            <a:endParaRPr lang="en-US" i="0" dirty="0"/>
          </a:p>
        </p:txBody>
      </p:sp>
      <p:sp>
        <p:nvSpPr>
          <p:cNvPr id="4" name="Slide Number Placeholder 3"/>
          <p:cNvSpPr>
            <a:spLocks noGrp="1"/>
          </p:cNvSpPr>
          <p:nvPr>
            <p:ph type="sldNum" sz="quarter" idx="10"/>
          </p:nvPr>
        </p:nvSpPr>
        <p:spPr/>
        <p:txBody>
          <a:bodyPr/>
          <a:lstStyle/>
          <a:p>
            <a:fld id="{684BE1D5-514E-4F37-AAEE-3A780DEFD8B8}" type="slidenum">
              <a:rPr lang="en-US" smtClean="0"/>
              <a:t>15</a:t>
            </a:fld>
            <a:endParaRPr lang="en-US" dirty="0"/>
          </a:p>
        </p:txBody>
      </p:sp>
    </p:spTree>
    <p:extLst>
      <p:ext uri="{BB962C8B-B14F-4D97-AF65-F5344CB8AC3E}">
        <p14:creationId xmlns:p14="http://schemas.microsoft.com/office/powerpoint/2010/main" val="2581275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a typeface="+mn-ea"/>
              </a:rPr>
              <a:t>Individualistic hypothesis, began by H. A. Gleason, illustrates the community as a coincidental conglomeration of species in an area, due to their abiotic requirements.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a typeface="+mn-ea"/>
              </a:rPr>
              <a:t>• Abiotic requirements include temperature, rainfall, or soil type.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a typeface="+mn-ea"/>
              </a:rPr>
              <a:t>• Requires the study of individual species.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a typeface="+mn-ea"/>
              </a:rPr>
              <a:t>• Predicts that communities lack geographical boundaries because each species is distributed independently along the gradient.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a typeface="+mn-ea"/>
              </a:rPr>
              <a:t>• Species will survive along its tolerance for abiotic factors.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http://www.iusd.org/uhs/apbiology/Unit%20Resources/Unit%2017/Ch.%2053%20Community%20Ecology%20Outline.pdf</a:t>
            </a:r>
            <a:endParaRPr lang="en-US" dirty="0" smtClean="0">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ea typeface="+mn-ea"/>
            </a:endParaRPr>
          </a:p>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16</a:t>
            </a:fld>
            <a:endParaRPr lang="en-US" dirty="0"/>
          </a:p>
        </p:txBody>
      </p:sp>
    </p:spTree>
    <p:extLst>
      <p:ext uri="{BB962C8B-B14F-4D97-AF65-F5344CB8AC3E}">
        <p14:creationId xmlns:p14="http://schemas.microsoft.com/office/powerpoint/2010/main" val="3128893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Interactive hypothesis, supported by F. E. Clements, states that the community is an integrated unit comprised of closely-related species associating with each other due to biotic interactions. </a:t>
            </a:r>
            <a:br>
              <a:rPr lang="en-US" dirty="0" smtClean="0"/>
            </a:br>
            <a:r>
              <a:rPr lang="en-US" dirty="0" smtClean="0"/>
              <a:t>• This concept was based on the pattern of particular species of plants that always associate with other particular species. </a:t>
            </a:r>
            <a:br>
              <a:rPr lang="en-US" dirty="0" smtClean="0"/>
            </a:br>
            <a:r>
              <a:rPr lang="en-US" dirty="0" smtClean="0"/>
              <a:t>• Most plant species follow the individualistic hypothesis: they are usually distributed loosely without distinct boundaries and do not have </a:t>
            </a:r>
            <a:br>
              <a:rPr lang="en-US" dirty="0" smtClean="0"/>
            </a:br>
            <a:r>
              <a:rPr lang="en-US" dirty="0" smtClean="0"/>
              <a:t>   mandatory relationships. </a:t>
            </a:r>
            <a:br>
              <a:rPr lang="en-US" dirty="0" smtClean="0"/>
            </a:br>
            <a:r>
              <a:rPr lang="en-US" dirty="0" smtClean="0"/>
              <a:t>• Animals follow the interactive hypothesis, more likely. </a:t>
            </a:r>
            <a:br>
              <a:rPr lang="en-US" dirty="0" smtClean="0"/>
            </a:br>
            <a:r>
              <a:rPr lang="en-US" dirty="0" smtClean="0"/>
              <a:t>• Interactions with other species and abiotic factors influence communities. </a:t>
            </a:r>
            <a:br>
              <a:rPr lang="en-US" dirty="0" smtClean="0"/>
            </a:br>
            <a:r>
              <a:rPr lang="en-US" dirty="0" smtClean="0"/>
              <a:t>• Abiotic factors include fires, floods, and storms. </a:t>
            </a:r>
            <a:br>
              <a:rPr lang="en-US" dirty="0" smtClean="0"/>
            </a:br>
            <a:r>
              <a:rPr lang="en-US" dirty="0" smtClean="0"/>
              <a:t>• Disturbance is the key influence affecting communities. </a:t>
            </a:r>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17</a:t>
            </a:fld>
            <a:endParaRPr lang="en-US" dirty="0"/>
          </a:p>
        </p:txBody>
      </p:sp>
    </p:spTree>
    <p:extLst>
      <p:ext uri="{BB962C8B-B14F-4D97-AF65-F5344CB8AC3E}">
        <p14:creationId xmlns:p14="http://schemas.microsoft.com/office/powerpoint/2010/main" val="3128893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18</a:t>
            </a:fld>
            <a:endParaRPr lang="en-US" dirty="0"/>
          </a:p>
        </p:txBody>
      </p:sp>
    </p:spTree>
    <p:extLst>
      <p:ext uri="{BB962C8B-B14F-4D97-AF65-F5344CB8AC3E}">
        <p14:creationId xmlns:p14="http://schemas.microsoft.com/office/powerpoint/2010/main" val="3128893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buFont typeface="Wingdings 2" charset="2"/>
              <a:buNone/>
              <a:defRPr/>
            </a:pPr>
            <a:r>
              <a:rPr lang="en-US" sz="2800" dirty="0" smtClean="0">
                <a:ea typeface="+mn-ea"/>
              </a:rPr>
              <a:t>Ask students to use</a:t>
            </a:r>
            <a:r>
              <a:rPr lang="en-US" sz="2800" baseline="0" dirty="0" smtClean="0">
                <a:ea typeface="+mn-ea"/>
              </a:rPr>
              <a:t> the +/- notation with regard to the bullets on this slide.  </a:t>
            </a:r>
          </a:p>
          <a:p>
            <a:pPr marL="0" marR="0" indent="0" algn="l" defTabSz="914400" rtl="0" eaLnBrk="1" fontAlgn="auto" latinLnBrk="0" hangingPunct="1">
              <a:lnSpc>
                <a:spcPct val="100000"/>
              </a:lnSpc>
              <a:spcBef>
                <a:spcPts val="0"/>
              </a:spcBef>
              <a:spcAft>
                <a:spcPts val="0"/>
              </a:spcAft>
              <a:buClrTx/>
              <a:buSzTx/>
              <a:buFont typeface="Wingdings 2" charset="2"/>
              <a:buNone/>
              <a:tabLst/>
              <a:defRPr/>
            </a:pPr>
            <a:r>
              <a:rPr lang="en-US" sz="2800" dirty="0" smtClean="0">
                <a:ea typeface="+mn-ea"/>
              </a:rPr>
              <a:t>Disease -/-</a:t>
            </a:r>
          </a:p>
          <a:p>
            <a:pPr fontAlgn="auto">
              <a:buFont typeface="Wingdings 2" charset="2"/>
              <a:buNone/>
              <a:defRPr/>
            </a:pPr>
            <a:r>
              <a:rPr lang="en-US" sz="2800" dirty="0" smtClean="0">
                <a:ea typeface="+mn-ea"/>
              </a:rPr>
              <a:t>Interspecific Interactions: Competition  +/-</a:t>
            </a:r>
            <a:r>
              <a:rPr lang="en-US" sz="2800" baseline="0" dirty="0" smtClean="0">
                <a:ea typeface="+mn-ea"/>
              </a:rPr>
              <a:t>     </a:t>
            </a:r>
            <a:r>
              <a:rPr lang="en-US" sz="2800" dirty="0" smtClean="0">
                <a:ea typeface="+mn-ea"/>
              </a:rPr>
              <a:t>Predation +/-    </a:t>
            </a:r>
          </a:p>
          <a:p>
            <a:pPr marL="457200" indent="-457200" fontAlgn="auto">
              <a:buFont typeface="Arial" pitchFamily="34" charset="0"/>
              <a:buChar char="•"/>
              <a:defRPr/>
            </a:pPr>
            <a:r>
              <a:rPr lang="en-US" sz="2800" dirty="0" smtClean="0">
                <a:ea typeface="+mn-ea"/>
              </a:rPr>
              <a:t>Symbiosis:  Mutualism − mycorrhizae +/+ (is a symbiotic (generally mutualistic, but occasionally weakly pathogenic) association between a fungus and the roots of a vascular plant) AND Commensalism  +/0</a:t>
            </a:r>
          </a:p>
        </p:txBody>
      </p:sp>
      <p:sp>
        <p:nvSpPr>
          <p:cNvPr id="4" name="Slide Number Placeholder 3"/>
          <p:cNvSpPr>
            <a:spLocks noGrp="1"/>
          </p:cNvSpPr>
          <p:nvPr>
            <p:ph type="sldNum" sz="quarter" idx="10"/>
          </p:nvPr>
        </p:nvSpPr>
        <p:spPr/>
        <p:txBody>
          <a:bodyPr/>
          <a:lstStyle/>
          <a:p>
            <a:fld id="{684BE1D5-514E-4F37-AAEE-3A780DEFD8B8}" type="slidenum">
              <a:rPr lang="en-US" smtClean="0"/>
              <a:t>19</a:t>
            </a:fld>
            <a:endParaRPr lang="en-US" dirty="0"/>
          </a:p>
        </p:txBody>
      </p:sp>
    </p:spTree>
    <p:extLst>
      <p:ext uri="{BB962C8B-B14F-4D97-AF65-F5344CB8AC3E}">
        <p14:creationId xmlns:p14="http://schemas.microsoft.com/office/powerpoint/2010/main" val="7272431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400" b="1" dirty="0" smtClean="0">
                <a:latin typeface="Verdana" charset="0"/>
              </a:rPr>
              <a:t>Cryptic Coloration:</a:t>
            </a:r>
            <a:r>
              <a:rPr lang="en-US" sz="1400" b="1" baseline="0" dirty="0" smtClean="0">
                <a:latin typeface="Verdana" charset="0"/>
              </a:rPr>
              <a:t> </a:t>
            </a:r>
            <a:r>
              <a:rPr lang="en-US" sz="1400" b="1" dirty="0" smtClean="0">
                <a:latin typeface="Verdana" charset="0"/>
              </a:rPr>
              <a:t>-</a:t>
            </a:r>
            <a:r>
              <a:rPr lang="en-US" sz="1200" dirty="0" smtClean="0">
                <a:latin typeface="Verdana" charset="0"/>
              </a:rPr>
              <a:t>camouflage </a:t>
            </a:r>
            <a:r>
              <a:rPr lang="en-US" sz="1200" i="1" dirty="0" smtClean="0">
                <a:latin typeface="Verdana" charset="0"/>
              </a:rPr>
              <a:t/>
            </a:r>
            <a:br>
              <a:rPr lang="en-US" sz="1200" i="1" dirty="0" smtClean="0">
                <a:latin typeface="Verdana" charset="0"/>
              </a:rPr>
            </a:br>
            <a:r>
              <a:rPr lang="en-US" sz="1400" b="1" dirty="0" smtClean="0">
                <a:latin typeface="Verdana" charset="0"/>
              </a:rPr>
              <a:t>Aposematic</a:t>
            </a:r>
            <a:r>
              <a:rPr lang="en-US" sz="1400" dirty="0" smtClean="0">
                <a:latin typeface="Verdana" charset="0"/>
              </a:rPr>
              <a:t>-</a:t>
            </a:r>
            <a:r>
              <a:rPr lang="en-US" sz="1200" dirty="0" smtClean="0">
                <a:latin typeface="Verdana" charset="0"/>
              </a:rPr>
              <a:t>warning</a:t>
            </a:r>
            <a:endParaRPr lang="en-US" sz="1200" b="1" dirty="0" smtClean="0">
              <a:latin typeface="Verdana"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latin typeface="Verdana"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Verdana" charset="0"/>
              </a:rPr>
              <a:t>Mimicry superficial resemblance to another species</a:t>
            </a:r>
          </a:p>
          <a:p>
            <a:pPr marL="0" indent="0">
              <a:buNone/>
            </a:pPr>
            <a:r>
              <a:rPr lang="en-US" sz="1400" b="1" dirty="0" smtClean="0">
                <a:latin typeface="Verdana" charset="0"/>
              </a:rPr>
              <a:t>Mimicry:</a:t>
            </a:r>
            <a:r>
              <a:rPr lang="en-US" sz="1400" b="1" baseline="0" dirty="0" smtClean="0">
                <a:latin typeface="Verdana" charset="0"/>
              </a:rPr>
              <a:t>  </a:t>
            </a:r>
            <a:r>
              <a:rPr lang="en-US" sz="1400" b="1" dirty="0" smtClean="0">
                <a:latin typeface="Verdana" charset="0"/>
              </a:rPr>
              <a:t>Batesian</a:t>
            </a:r>
            <a:r>
              <a:rPr lang="en-US" sz="1400" dirty="0" smtClean="0">
                <a:latin typeface="Verdana" charset="0"/>
              </a:rPr>
              <a:t>-</a:t>
            </a:r>
            <a:r>
              <a:rPr lang="en-US" sz="1200" dirty="0" smtClean="0">
                <a:latin typeface="Verdana" charset="0"/>
              </a:rPr>
              <a:t>palatable/ harmless species mimics an unpalatable/ harmful model         </a:t>
            </a:r>
            <a:r>
              <a:rPr lang="en-US" sz="1400" dirty="0" smtClean="0">
                <a:latin typeface="Verdana" charset="0"/>
              </a:rPr>
              <a:t>	</a:t>
            </a:r>
          </a:p>
          <a:p>
            <a:pPr marL="0" indent="0">
              <a:buNone/>
            </a:pPr>
            <a:r>
              <a:rPr lang="en-US" sz="1400" b="1" dirty="0" smtClean="0">
                <a:latin typeface="Verdana" charset="0"/>
              </a:rPr>
              <a:t>Mullerian</a:t>
            </a:r>
            <a:r>
              <a:rPr lang="en-US" sz="1200" dirty="0" smtClean="0">
                <a:latin typeface="Verdana" charset="0"/>
              </a:rPr>
              <a:t>-Two or more unpalatable, aposematically colored species resemble each other</a:t>
            </a:r>
          </a:p>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20</a:t>
            </a:fld>
            <a:endParaRPr lang="en-US" dirty="0"/>
          </a:p>
        </p:txBody>
      </p:sp>
    </p:spTree>
    <p:extLst>
      <p:ext uri="{BB962C8B-B14F-4D97-AF65-F5344CB8AC3E}">
        <p14:creationId xmlns:p14="http://schemas.microsoft.com/office/powerpoint/2010/main" val="8327200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Ecological niche </a:t>
            </a:r>
            <a:r>
              <a:rPr lang="en-US" sz="1200" b="0" i="0" kern="1200" dirty="0" smtClean="0">
                <a:solidFill>
                  <a:schemeClr val="tx1"/>
                </a:solidFill>
                <a:effectLst/>
                <a:latin typeface="+mn-lt"/>
                <a:ea typeface="+mn-ea"/>
                <a:cs typeface="+mn-cs"/>
              </a:rPr>
              <a:t>is a term describing the way of life of a species. Each species is thought to have a separate, unique niche. The ecological niche describes how an organism or population responds to the distribution of resources and competitors (e.g., by growing when resources are abundant, and when predators, parasites and pathogens are scarce) and how it in turn alters those same factors (e.g., limiting access to resources by other organisms, acting as a food source for predators and a consumer of prey).</a:t>
            </a:r>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21</a:t>
            </a:fld>
            <a:endParaRPr lang="en-US" dirty="0"/>
          </a:p>
        </p:txBody>
      </p:sp>
    </p:spTree>
    <p:extLst>
      <p:ext uri="{BB962C8B-B14F-4D97-AF65-F5344CB8AC3E}">
        <p14:creationId xmlns:p14="http://schemas.microsoft.com/office/powerpoint/2010/main" val="2331768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students to cite examples of</a:t>
            </a:r>
            <a:r>
              <a:rPr lang="en-US" baseline="0" dirty="0" smtClean="0"/>
              <a:t> what they think would be classified as </a:t>
            </a:r>
            <a:r>
              <a:rPr lang="en-US" b="1" baseline="0" dirty="0" smtClean="0"/>
              <a:t>interspecific interactions.  </a:t>
            </a:r>
            <a:r>
              <a:rPr lang="en-US" b="0" baseline="0" dirty="0" smtClean="0"/>
              <a:t>Possible answers include: competition, predation, herbivory, symbiosis (parasitism, mutualism and commensalism), and facilitation.  Throughout this discussion, we’ll use + and − to indicate how each interaction affect the survival AND reproduction of the two interacting species.  For each of the interactions students come up with ask them to apply the +/− to each interaction.</a:t>
            </a:r>
            <a:endParaRPr lang="en-US" b="1" dirty="0"/>
          </a:p>
        </p:txBody>
      </p:sp>
      <p:sp>
        <p:nvSpPr>
          <p:cNvPr id="4" name="Slide Number Placeholder 3"/>
          <p:cNvSpPr>
            <a:spLocks noGrp="1"/>
          </p:cNvSpPr>
          <p:nvPr>
            <p:ph type="sldNum" sz="quarter" idx="10"/>
          </p:nvPr>
        </p:nvSpPr>
        <p:spPr/>
        <p:txBody>
          <a:bodyPr/>
          <a:lstStyle/>
          <a:p>
            <a:fld id="{684BE1D5-514E-4F37-AAEE-3A780DEFD8B8}" type="slidenum">
              <a:rPr lang="en-US" smtClean="0"/>
              <a:t>2</a:t>
            </a:fld>
            <a:endParaRPr lang="en-US" dirty="0"/>
          </a:p>
        </p:txBody>
      </p:sp>
    </p:spTree>
    <p:extLst>
      <p:ext uri="{BB962C8B-B14F-4D97-AF65-F5344CB8AC3E}">
        <p14:creationId xmlns:p14="http://schemas.microsoft.com/office/powerpoint/2010/main" val="295259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22</a:t>
            </a:fld>
            <a:endParaRPr lang="en-US" dirty="0"/>
          </a:p>
        </p:txBody>
      </p:sp>
    </p:spTree>
    <p:extLst>
      <p:ext uri="{BB962C8B-B14F-4D97-AF65-F5344CB8AC3E}">
        <p14:creationId xmlns:p14="http://schemas.microsoft.com/office/powerpoint/2010/main" val="3306826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Interference competition </a:t>
            </a:r>
            <a:r>
              <a:rPr lang="en-US" b="0" i="0" dirty="0" smtClean="0"/>
              <a:t>o</a:t>
            </a:r>
            <a:r>
              <a:rPr lang="en-US" i="0" dirty="0" smtClean="0"/>
              <a:t>ccurs </a:t>
            </a:r>
            <a:r>
              <a:rPr lang="en-US" i="1" dirty="0" smtClean="0"/>
              <a:t>directly</a:t>
            </a:r>
            <a:r>
              <a:rPr lang="en-US" i="0" dirty="0" smtClean="0"/>
              <a:t> between individuals via aggression etc. when the individuals interfere with foraging, survival, reproduction of others, or by </a:t>
            </a:r>
            <a:r>
              <a:rPr lang="en-US" i="1" dirty="0" smtClean="0"/>
              <a:t>directly</a:t>
            </a:r>
            <a:r>
              <a:rPr lang="en-US" i="0" dirty="0" smtClean="0"/>
              <a:t> preventing their physical establishment in a portion of the habitat. </a:t>
            </a:r>
          </a:p>
          <a:p>
            <a:r>
              <a:rPr lang="en-US" b="1" i="0" dirty="0" smtClean="0"/>
              <a:t>Exploitation competition </a:t>
            </a:r>
            <a:r>
              <a:rPr lang="en-US" i="0" dirty="0" smtClean="0"/>
              <a:t>occurs </a:t>
            </a:r>
            <a:r>
              <a:rPr lang="en-US" i="1" dirty="0" smtClean="0"/>
              <a:t>indirectly</a:t>
            </a:r>
            <a:r>
              <a:rPr lang="en-US" i="0" dirty="0" smtClean="0"/>
              <a:t> through a common limiting resource which acts as an intermediate. For example, use of resources depletes the amount available to others, or they compete for space. </a:t>
            </a:r>
          </a:p>
          <a:p>
            <a:r>
              <a:rPr lang="en-US" b="1" i="0" dirty="0" smtClean="0"/>
              <a:t>Apparent competition </a:t>
            </a:r>
            <a:r>
              <a:rPr lang="en-US" b="0" i="0" dirty="0" smtClean="0"/>
              <a:t>o</a:t>
            </a:r>
            <a:r>
              <a:rPr lang="en-US" i="0" dirty="0" smtClean="0"/>
              <a:t>ccurs </a:t>
            </a:r>
            <a:r>
              <a:rPr lang="en-US" i="1" dirty="0" smtClean="0"/>
              <a:t>indirectly</a:t>
            </a:r>
            <a:r>
              <a:rPr lang="en-US" i="0" dirty="0" smtClean="0"/>
              <a:t> between two species which are both preyed upon by the same predator. For example, species A and species B are both prey of predator C. The increase of species A will cause the decrease of species B because the increase of As would increase the number of predator Cs which in turn will hunt more of species B.</a:t>
            </a:r>
            <a:endParaRPr lang="en-US" i="0" dirty="0"/>
          </a:p>
        </p:txBody>
      </p:sp>
      <p:sp>
        <p:nvSpPr>
          <p:cNvPr id="4" name="Slide Number Placeholder 3"/>
          <p:cNvSpPr>
            <a:spLocks noGrp="1"/>
          </p:cNvSpPr>
          <p:nvPr>
            <p:ph type="sldNum" sz="quarter" idx="10"/>
          </p:nvPr>
        </p:nvSpPr>
        <p:spPr/>
        <p:txBody>
          <a:bodyPr/>
          <a:lstStyle/>
          <a:p>
            <a:fld id="{684BE1D5-514E-4F37-AAEE-3A780DEFD8B8}" type="slidenum">
              <a:rPr lang="en-US" smtClean="0"/>
              <a:t>23</a:t>
            </a:fld>
            <a:endParaRPr lang="en-US" dirty="0"/>
          </a:p>
        </p:txBody>
      </p:sp>
    </p:spTree>
    <p:extLst>
      <p:ext uri="{BB962C8B-B14F-4D97-AF65-F5344CB8AC3E}">
        <p14:creationId xmlns:p14="http://schemas.microsoft.com/office/powerpoint/2010/main" val="4258719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The competitive exclusion principle,</a:t>
            </a:r>
            <a:r>
              <a:rPr lang="en-US" i="0" baseline="0" dirty="0" smtClean="0"/>
              <a:t>  </a:t>
            </a:r>
            <a:r>
              <a:rPr lang="en-US" i="0" dirty="0" smtClean="0"/>
              <a:t>sometimes referred to as Gause's law of competitive exclusion or just Gause's law,</a:t>
            </a:r>
            <a:r>
              <a:rPr lang="en-US" i="0" baseline="0" dirty="0" smtClean="0"/>
              <a:t> </a:t>
            </a:r>
            <a:r>
              <a:rPr lang="en-US" i="0" dirty="0" smtClean="0"/>
              <a:t>is a proposition which states that two species competing for the same resources cannot coexist if other ecological factors are constant. When one species has even the slightest advantage or edge over another, then the one with the advantage will dominate in the long term. One of the two competitors will always overcome the other, leading to either the extinction of this competitor or an evolutionary or behavioral shift towards a different ecological niche. The principle has been paraphrased into the maxim "complete competitors cannot coexist".</a:t>
            </a:r>
            <a:r>
              <a:rPr lang="en-US" i="0" baseline="0" dirty="0" smtClean="0"/>
              <a:t> </a:t>
            </a:r>
            <a:r>
              <a:rPr lang="en-US" dirty="0" smtClean="0">
                <a:hlinkClick r:id="rId3"/>
              </a:rPr>
              <a:t>http://en.wikipedia.org/wiki/Competitive_exclusion_principle</a:t>
            </a:r>
            <a:endParaRPr lang="en-US" i="0" dirty="0"/>
          </a:p>
        </p:txBody>
      </p:sp>
      <p:sp>
        <p:nvSpPr>
          <p:cNvPr id="4" name="Slide Number Placeholder 3"/>
          <p:cNvSpPr>
            <a:spLocks noGrp="1"/>
          </p:cNvSpPr>
          <p:nvPr>
            <p:ph type="sldNum" sz="quarter" idx="10"/>
          </p:nvPr>
        </p:nvSpPr>
        <p:spPr/>
        <p:txBody>
          <a:bodyPr/>
          <a:lstStyle/>
          <a:p>
            <a:fld id="{684BE1D5-514E-4F37-AAEE-3A780DEFD8B8}" type="slidenum">
              <a:rPr lang="en-US" smtClean="0"/>
              <a:t>24</a:t>
            </a:fld>
            <a:endParaRPr lang="en-US" dirty="0"/>
          </a:p>
        </p:txBody>
      </p:sp>
    </p:spTree>
    <p:extLst>
      <p:ext uri="{BB962C8B-B14F-4D97-AF65-F5344CB8AC3E}">
        <p14:creationId xmlns:p14="http://schemas.microsoft.com/office/powerpoint/2010/main" val="4258719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Ask students to </a:t>
            </a:r>
            <a:r>
              <a:rPr lang="en-US" i="1" dirty="0" smtClean="0"/>
              <a:t>examine</a:t>
            </a:r>
            <a:r>
              <a:rPr lang="en-US" i="0" dirty="0" smtClean="0"/>
              <a:t> the graphs and </a:t>
            </a:r>
            <a:r>
              <a:rPr lang="en-US" i="1" dirty="0" smtClean="0"/>
              <a:t>interpret</a:t>
            </a:r>
            <a:r>
              <a:rPr lang="en-US" i="0" dirty="0" smtClean="0"/>
              <a:t> the results. </a:t>
            </a:r>
          </a:p>
          <a:p>
            <a:pPr marL="171450" indent="-171450">
              <a:buFont typeface="Arial" pitchFamily="34" charset="0"/>
              <a:buChar char="•"/>
            </a:pPr>
            <a:r>
              <a:rPr lang="en-US" i="0" dirty="0" smtClean="0"/>
              <a:t>As long as the two species</a:t>
            </a:r>
            <a:r>
              <a:rPr lang="en-US" i="0" baseline="0" dirty="0" smtClean="0"/>
              <a:t> of Paramecium exist in separate Petri dishes (cultures or niches), both thrive and achieve carrying capacity with the </a:t>
            </a:r>
            <a:r>
              <a:rPr lang="en-US" i="1" baseline="0" dirty="0" smtClean="0"/>
              <a:t>P. aurella </a:t>
            </a:r>
            <a:r>
              <a:rPr lang="en-US" i="0" baseline="0" dirty="0" smtClean="0"/>
              <a:t>being slightly more successful at using the resources as evidenced by its higher carrying capacity.</a:t>
            </a:r>
          </a:p>
          <a:p>
            <a:pPr marL="171450" indent="-171450">
              <a:buFont typeface="Arial" pitchFamily="34" charset="0"/>
              <a:buChar char="•"/>
            </a:pPr>
            <a:r>
              <a:rPr lang="en-US" i="0" baseline="0" dirty="0" smtClean="0"/>
              <a:t>When the cultures are combined, competition for resources ensues and </a:t>
            </a:r>
            <a:r>
              <a:rPr lang="en-US" i="1" baseline="0" dirty="0" smtClean="0"/>
              <a:t>P. aurella </a:t>
            </a:r>
            <a:r>
              <a:rPr lang="en-US" i="0" baseline="0" dirty="0" smtClean="0"/>
              <a:t>outcompetes </a:t>
            </a:r>
            <a:r>
              <a:rPr lang="en-US" i="1" baseline="0" dirty="0" smtClean="0"/>
              <a:t>P.  caudatum </a:t>
            </a:r>
            <a:r>
              <a:rPr lang="en-US" i="0" baseline="0" dirty="0" smtClean="0"/>
              <a:t>ultimately causing its extinction in the Petri dish!</a:t>
            </a:r>
          </a:p>
          <a:p>
            <a:pPr marL="171450" indent="-171450">
              <a:buFont typeface="Arial" pitchFamily="34" charset="0"/>
              <a:buChar char="•"/>
            </a:pPr>
            <a:r>
              <a:rPr lang="en-US" i="0" baseline="0" dirty="0" smtClean="0"/>
              <a:t>Also note the consequences of the competition: 1) it takes longer to achieve the carrying capacity (Day 10 vs. Day 14) 2) the carrying capacity of the population is lower. </a:t>
            </a:r>
            <a:endParaRPr lang="en-US" i="0" dirty="0" smtClean="0"/>
          </a:p>
          <a:p>
            <a:endParaRPr lang="en-US" i="0" dirty="0"/>
          </a:p>
        </p:txBody>
      </p:sp>
      <p:sp>
        <p:nvSpPr>
          <p:cNvPr id="4" name="Slide Number Placeholder 3"/>
          <p:cNvSpPr>
            <a:spLocks noGrp="1"/>
          </p:cNvSpPr>
          <p:nvPr>
            <p:ph type="sldNum" sz="quarter" idx="10"/>
          </p:nvPr>
        </p:nvSpPr>
        <p:spPr/>
        <p:txBody>
          <a:bodyPr/>
          <a:lstStyle/>
          <a:p>
            <a:fld id="{684BE1D5-514E-4F37-AAEE-3A780DEFD8B8}" type="slidenum">
              <a:rPr lang="en-US" smtClean="0"/>
              <a:t>25</a:t>
            </a:fld>
            <a:endParaRPr lang="en-US" dirty="0"/>
          </a:p>
        </p:txBody>
      </p:sp>
    </p:spTree>
    <p:extLst>
      <p:ext uri="{BB962C8B-B14F-4D97-AF65-F5344CB8AC3E}">
        <p14:creationId xmlns:p14="http://schemas.microsoft.com/office/powerpoint/2010/main" val="4258719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Ask students</a:t>
            </a:r>
            <a:r>
              <a:rPr lang="en-US" i="0" baseline="0" dirty="0" smtClean="0"/>
              <a:t> to define sympatric.  Sympatric: </a:t>
            </a:r>
            <a:r>
              <a:rPr lang="en-US" sz="1200" b="0" i="0" kern="1200" dirty="0" smtClean="0">
                <a:solidFill>
                  <a:schemeClr val="tx1"/>
                </a:solidFill>
                <a:effectLst/>
                <a:latin typeface="+mn-lt"/>
                <a:ea typeface="+mn-ea"/>
                <a:cs typeface="+mn-cs"/>
              </a:rPr>
              <a:t>Occupying the same or overlapping geographic areas without interbreeding.</a:t>
            </a:r>
            <a:endParaRPr lang="en-US" i="0" baseline="0" dirty="0" smtClean="0"/>
          </a:p>
          <a:p>
            <a:endParaRPr lang="en-US" i="0" baseline="0" dirty="0" smtClean="0"/>
          </a:p>
          <a:p>
            <a:r>
              <a:rPr lang="en-US" i="0" dirty="0" smtClean="0"/>
              <a:t>This process allows two species to partition certain resources so that one species does not out-compete the other as dictated by the competitive exclusion principle; thus, coexistence is obtained through the differentiation of their realized ecological niches. Niche partitioning may not occur if there is sufficient geographic and ecological space for organisms to expand into.</a:t>
            </a:r>
            <a:endParaRPr lang="en-US" i="0" dirty="0"/>
          </a:p>
        </p:txBody>
      </p:sp>
      <p:sp>
        <p:nvSpPr>
          <p:cNvPr id="4" name="Slide Number Placeholder 3"/>
          <p:cNvSpPr>
            <a:spLocks noGrp="1"/>
          </p:cNvSpPr>
          <p:nvPr>
            <p:ph type="sldNum" sz="quarter" idx="10"/>
          </p:nvPr>
        </p:nvSpPr>
        <p:spPr/>
        <p:txBody>
          <a:bodyPr/>
          <a:lstStyle/>
          <a:p>
            <a:fld id="{684BE1D5-514E-4F37-AAEE-3A780DEFD8B8}" type="slidenum">
              <a:rPr lang="en-US" smtClean="0"/>
              <a:t>26</a:t>
            </a:fld>
            <a:endParaRPr lang="en-US" dirty="0"/>
          </a:p>
        </p:txBody>
      </p:sp>
    </p:spTree>
    <p:extLst>
      <p:ext uri="{BB962C8B-B14F-4D97-AF65-F5344CB8AC3E}">
        <p14:creationId xmlns:p14="http://schemas.microsoft.com/office/powerpoint/2010/main" val="29266706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smtClean="0"/>
              <a:t>Ask students to define allopatric. Allopatric: o</a:t>
            </a:r>
            <a:r>
              <a:rPr lang="en-US" sz="1200" b="0" i="0" kern="1200" dirty="0" smtClean="0">
                <a:solidFill>
                  <a:schemeClr val="tx1"/>
                </a:solidFill>
                <a:effectLst/>
                <a:latin typeface="+mn-lt"/>
                <a:ea typeface="+mn-ea"/>
                <a:cs typeface="+mn-cs"/>
              </a:rPr>
              <a:t>ccurring in separate nonoverlapping geographical areas.</a:t>
            </a:r>
          </a:p>
          <a:p>
            <a:r>
              <a:rPr lang="en-US" b="0" i="0" baseline="0" dirty="0" smtClean="0"/>
              <a:t>Ask students to </a:t>
            </a:r>
            <a:r>
              <a:rPr lang="en-US" b="1" i="0" baseline="0" dirty="0" smtClean="0"/>
              <a:t>examine</a:t>
            </a:r>
            <a:r>
              <a:rPr lang="en-US" b="0" i="0" baseline="0" dirty="0" smtClean="0"/>
              <a:t> and </a:t>
            </a:r>
            <a:r>
              <a:rPr lang="en-US" b="1" i="0" baseline="0" dirty="0" smtClean="0"/>
              <a:t>interpret</a:t>
            </a:r>
            <a:r>
              <a:rPr lang="en-US" b="0" i="0" baseline="0" dirty="0" smtClean="0"/>
              <a:t> the data.  The beak depth changed quite a bit for both species once they became sympatric species.  The beak depth for </a:t>
            </a:r>
            <a:r>
              <a:rPr lang="en-US" b="0" i="1" baseline="0" dirty="0" smtClean="0"/>
              <a:t>G. fuliginosa </a:t>
            </a:r>
            <a:r>
              <a:rPr lang="en-US" b="0" i="0" baseline="0" dirty="0" smtClean="0"/>
              <a:t>decreased while that of </a:t>
            </a:r>
            <a:r>
              <a:rPr lang="en-US" b="0" i="1" baseline="0" dirty="0" smtClean="0"/>
              <a:t>G. fortis </a:t>
            </a:r>
            <a:r>
              <a:rPr lang="en-US" b="0" i="0" baseline="0" dirty="0" smtClean="0"/>
              <a:t>increased. The change is greater for </a:t>
            </a:r>
            <a:r>
              <a:rPr lang="en-US" b="0" i="1" baseline="0" dirty="0" smtClean="0"/>
              <a:t>G. fortis. </a:t>
            </a:r>
            <a:r>
              <a:rPr lang="en-US" b="0" i="0" baseline="0" dirty="0" smtClean="0"/>
              <a:t/>
            </a:r>
            <a:br>
              <a:rPr lang="en-US" b="0" i="0" baseline="0" dirty="0" smtClean="0"/>
            </a:br>
            <a:endParaRPr lang="en-US" b="0" i="0" baseline="0" dirty="0" smtClean="0"/>
          </a:p>
          <a:p>
            <a:r>
              <a:rPr lang="en-US" b="1" i="0" baseline="0" dirty="0" smtClean="0"/>
              <a:t>Character displacement </a:t>
            </a:r>
            <a:r>
              <a:rPr lang="en-US" i="0" baseline="0" dirty="0" smtClean="0"/>
              <a:t>refers to the phenomenon where differences among similar species whose distributions overlap geographically are accentuated in regions where the species co-occur but are minimized or lost where the species’ distributions do not overlap. This pattern results from evolutionary change driven by competition among species for a limited resource (e.g. food). The rationale for character displacement stems from the competitive exclusion principle, also called Gause's Law, which contends that to coexist in a stable environment two competing species </a:t>
            </a:r>
            <a:r>
              <a:rPr lang="en-US" i="1" baseline="0" dirty="0" smtClean="0"/>
              <a:t>must differ in their respective ecological niche</a:t>
            </a:r>
            <a:r>
              <a:rPr lang="en-US" i="0" baseline="0" dirty="0" smtClean="0"/>
              <a:t>; without differentiation, one species will eliminate or exclude the other through competition.</a:t>
            </a:r>
          </a:p>
        </p:txBody>
      </p:sp>
      <p:sp>
        <p:nvSpPr>
          <p:cNvPr id="4" name="Slide Number Placeholder 3"/>
          <p:cNvSpPr>
            <a:spLocks noGrp="1"/>
          </p:cNvSpPr>
          <p:nvPr>
            <p:ph type="sldNum" sz="quarter" idx="10"/>
          </p:nvPr>
        </p:nvSpPr>
        <p:spPr/>
        <p:txBody>
          <a:bodyPr/>
          <a:lstStyle/>
          <a:p>
            <a:fld id="{684BE1D5-514E-4F37-AAEE-3A780DEFD8B8}" type="slidenum">
              <a:rPr lang="en-US" smtClean="0"/>
              <a:t>27</a:t>
            </a:fld>
            <a:endParaRPr lang="en-US" dirty="0"/>
          </a:p>
        </p:txBody>
      </p:sp>
    </p:spTree>
    <p:extLst>
      <p:ext uri="{BB962C8B-B14F-4D97-AF65-F5344CB8AC3E}">
        <p14:creationId xmlns:p14="http://schemas.microsoft.com/office/powerpoint/2010/main" val="29266706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The pictures are of Yellowstone Park – on the left after the fires of 1988 and on the right the exact same area after recovering through the process of secondary succession a year later.</a:t>
            </a:r>
          </a:p>
          <a:p>
            <a:r>
              <a:rPr lang="en-US" b="1" i="0" dirty="0" smtClean="0"/>
              <a:t>Common Misconception-</a:t>
            </a:r>
            <a:r>
              <a:rPr lang="en-US" b="1" i="0" baseline="0" dirty="0" smtClean="0"/>
              <a:t> “</a:t>
            </a:r>
            <a:r>
              <a:rPr lang="en-US" i="0" baseline="0" dirty="0" smtClean="0"/>
              <a:t>fire is bad” (it is a natural phenomena in nature). As a matter of fact when this fire started in 1988, the rangers told visitors that it was their policy not to put out fires in the park. The fire expanded through Yellowstone more than they anticipated and by the end of the summer, they began working to put the fire out.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Suggestion:</a:t>
            </a:r>
            <a:r>
              <a:rPr lang="en-US" baseline="0" dirty="0" smtClean="0"/>
              <a:t> The Succession Game </a:t>
            </a:r>
            <a:r>
              <a:rPr lang="en-US" dirty="0" smtClean="0">
                <a:hlinkClick r:id="rId3"/>
              </a:rPr>
              <a:t>http://tiee.esa.org/vol/v3/experiments/floristic/abstract.html</a:t>
            </a:r>
            <a:endParaRPr lang="en-US" baseline="0" dirty="0" smtClean="0"/>
          </a:p>
          <a:p>
            <a:endParaRPr lang="en-US" i="0" dirty="0"/>
          </a:p>
        </p:txBody>
      </p:sp>
      <p:sp>
        <p:nvSpPr>
          <p:cNvPr id="4" name="Slide Number Placeholder 3"/>
          <p:cNvSpPr>
            <a:spLocks noGrp="1"/>
          </p:cNvSpPr>
          <p:nvPr>
            <p:ph type="sldNum" sz="quarter" idx="10"/>
          </p:nvPr>
        </p:nvSpPr>
        <p:spPr/>
        <p:txBody>
          <a:bodyPr/>
          <a:lstStyle/>
          <a:p>
            <a:fld id="{684BE1D5-514E-4F37-AAEE-3A780DEFD8B8}" type="slidenum">
              <a:rPr lang="en-US" smtClean="0"/>
              <a:t>28</a:t>
            </a:fld>
            <a:endParaRPr lang="en-US" dirty="0"/>
          </a:p>
        </p:txBody>
      </p:sp>
    </p:spTree>
    <p:extLst>
      <p:ext uri="{BB962C8B-B14F-4D97-AF65-F5344CB8AC3E}">
        <p14:creationId xmlns:p14="http://schemas.microsoft.com/office/powerpoint/2010/main" val="3607459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29</a:t>
            </a:fld>
            <a:endParaRPr lang="en-US" dirty="0"/>
          </a:p>
        </p:txBody>
      </p:sp>
    </p:spTree>
    <p:extLst>
      <p:ext uri="{BB962C8B-B14F-4D97-AF65-F5344CB8AC3E}">
        <p14:creationId xmlns:p14="http://schemas.microsoft.com/office/powerpoint/2010/main" val="9288302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Chemical compounds</a:t>
            </a:r>
            <a:r>
              <a:rPr lang="en-US" baseline="0" dirty="0" smtClean="0"/>
              <a:t> that are nonmetal oxides react with water to form acids and are called acid anhydrides. The generic formula for such compounds are CO</a:t>
            </a:r>
            <a:r>
              <a:rPr lang="en-US" baseline="-25000" dirty="0" smtClean="0"/>
              <a:t>x , </a:t>
            </a:r>
            <a:r>
              <a:rPr lang="en-US" baseline="0" dirty="0" smtClean="0"/>
              <a:t>SO</a:t>
            </a:r>
            <a:r>
              <a:rPr lang="en-US" baseline="-25000" dirty="0" smtClean="0"/>
              <a:t>x</a:t>
            </a:r>
            <a:r>
              <a:rPr lang="en-US" baseline="0" dirty="0" smtClean="0"/>
              <a:t> , NO</a:t>
            </a:r>
            <a:r>
              <a:rPr lang="en-US" baseline="-25000" dirty="0" smtClean="0"/>
              <a:t>x, </a:t>
            </a:r>
            <a:r>
              <a:rPr lang="en-US" baseline="0" dirty="0" smtClean="0"/>
              <a:t>and PO</a:t>
            </a:r>
            <a:r>
              <a:rPr lang="en-US" baseline="-25000" dirty="0" smtClean="0"/>
              <a:t>x</a:t>
            </a:r>
            <a:r>
              <a:rPr lang="en-US" baseline="0" dirty="0" smtClean="0"/>
              <a:t>.  When these compounds are expelled as exhaust from automobile or industrial sources, they react with water in the atmosphere and make acid rain.  All of the acids formed are “weak” acids (don’t completely dissociate in water), but cause much damage none the less.</a:t>
            </a:r>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30</a:t>
            </a:fld>
            <a:endParaRPr lang="en-US" dirty="0"/>
          </a:p>
        </p:txBody>
      </p:sp>
    </p:spTree>
    <p:extLst>
      <p:ext uri="{BB962C8B-B14F-4D97-AF65-F5344CB8AC3E}">
        <p14:creationId xmlns:p14="http://schemas.microsoft.com/office/powerpoint/2010/main" val="4153266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Burning fossil fuels (wood, coal, oil) releases CO</a:t>
            </a:r>
            <a:r>
              <a:rPr lang="en-US" baseline="-25000" dirty="0" smtClean="0"/>
              <a:t>2</a:t>
            </a:r>
            <a:endParaRPr lang="en-US" dirty="0" smtClean="0"/>
          </a:p>
          <a:p>
            <a:pPr lvl="1"/>
            <a:r>
              <a:rPr lang="en-US" dirty="0" smtClean="0"/>
              <a:t>Carbon dioxide and water in the atmosphere retain solar heat, causing the </a:t>
            </a:r>
            <a:r>
              <a:rPr lang="en-US" i="1" dirty="0" smtClean="0"/>
              <a:t>greenhouse effect.</a:t>
            </a:r>
            <a:endParaRPr lang="en-US" dirty="0" smtClean="0"/>
          </a:p>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31</a:t>
            </a:fld>
            <a:endParaRPr lang="en-US" dirty="0"/>
          </a:p>
        </p:txBody>
      </p:sp>
    </p:spTree>
    <p:extLst>
      <p:ext uri="{BB962C8B-B14F-4D97-AF65-F5344CB8AC3E}">
        <p14:creationId xmlns:p14="http://schemas.microsoft.com/office/powerpoint/2010/main" val="3250017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a:latin typeface="Calibri" charset="0"/>
              </a:rPr>
              <a:t>Dominant </a:t>
            </a:r>
            <a:r>
              <a:rPr lang="en-US" dirty="0" smtClean="0">
                <a:latin typeface="Calibri" charset="0"/>
              </a:rPr>
              <a:t>species are exerting</a:t>
            </a:r>
            <a:r>
              <a:rPr lang="en-US" baseline="0" dirty="0" smtClean="0">
                <a:latin typeface="Calibri" charset="0"/>
              </a:rPr>
              <a:t> powerful control over occurrence and distribution of other species.  They are the </a:t>
            </a:r>
            <a:r>
              <a:rPr lang="en-US" dirty="0" smtClean="0">
                <a:latin typeface="Calibri" charset="0"/>
              </a:rPr>
              <a:t>most </a:t>
            </a:r>
            <a:r>
              <a:rPr lang="en-US" dirty="0">
                <a:latin typeface="Calibri" charset="0"/>
              </a:rPr>
              <a:t>abundant or have </a:t>
            </a:r>
            <a:r>
              <a:rPr lang="en-US" dirty="0" smtClean="0">
                <a:latin typeface="Calibri" charset="0"/>
              </a:rPr>
              <a:t>the highest biomass.  Have students suggest WHY</a:t>
            </a:r>
            <a:r>
              <a:rPr lang="en-US" baseline="0" dirty="0" smtClean="0">
                <a:latin typeface="Calibri" charset="0"/>
              </a:rPr>
              <a:t> one species dominates an ecological community.  Plausible hypotheses include: </a:t>
            </a:r>
            <a:r>
              <a:rPr lang="en-US" dirty="0" smtClean="0">
                <a:latin typeface="Calibri" charset="0"/>
              </a:rPr>
              <a:t>are </a:t>
            </a:r>
            <a:r>
              <a:rPr lang="en-US" dirty="0">
                <a:latin typeface="Calibri" charset="0"/>
              </a:rPr>
              <a:t>competitive in exploiting </a:t>
            </a:r>
            <a:r>
              <a:rPr lang="en-US" dirty="0" smtClean="0">
                <a:latin typeface="Calibri" charset="0"/>
              </a:rPr>
              <a:t>resources OR are </a:t>
            </a:r>
            <a:r>
              <a:rPr lang="en-US" dirty="0">
                <a:latin typeface="Calibri" charset="0"/>
              </a:rPr>
              <a:t>most successful at avoiding </a:t>
            </a:r>
            <a:r>
              <a:rPr lang="en-US" dirty="0" smtClean="0">
                <a:latin typeface="Calibri" charset="0"/>
              </a:rPr>
              <a:t>predation</a:t>
            </a:r>
            <a:r>
              <a:rPr lang="en-US" baseline="0" dirty="0" smtClean="0">
                <a:latin typeface="Calibri" charset="0"/>
              </a:rPr>
              <a:t> among others.</a:t>
            </a:r>
          </a:p>
          <a:p>
            <a:pPr>
              <a:spcBef>
                <a:spcPct val="0"/>
              </a:spcBef>
            </a:pPr>
            <a:endParaRPr lang="en-US" dirty="0">
              <a:latin typeface="Calibri" charset="0"/>
            </a:endParaRPr>
          </a:p>
          <a:p>
            <a:pPr>
              <a:spcBef>
                <a:spcPct val="0"/>
              </a:spcBef>
            </a:pPr>
            <a:r>
              <a:rPr lang="en-US" dirty="0">
                <a:latin typeface="Calibri" charset="0"/>
              </a:rPr>
              <a:t>Keystone </a:t>
            </a:r>
            <a:r>
              <a:rPr lang="en-US" dirty="0" smtClean="0">
                <a:latin typeface="Calibri" charset="0"/>
              </a:rPr>
              <a:t>species are </a:t>
            </a:r>
            <a:r>
              <a:rPr lang="en-US" dirty="0">
                <a:latin typeface="Calibri" charset="0"/>
              </a:rPr>
              <a:t>not necessarily </a:t>
            </a:r>
            <a:r>
              <a:rPr lang="en-US" dirty="0" smtClean="0">
                <a:latin typeface="Calibri" charset="0"/>
              </a:rPr>
              <a:t>the most abundant, but </a:t>
            </a:r>
            <a:r>
              <a:rPr lang="en-US" dirty="0">
                <a:latin typeface="Calibri" charset="0"/>
              </a:rPr>
              <a:t>exert strong control </a:t>
            </a:r>
            <a:r>
              <a:rPr lang="en-US" dirty="0" smtClean="0">
                <a:latin typeface="Calibri" charset="0"/>
              </a:rPr>
              <a:t>over </a:t>
            </a:r>
            <a:r>
              <a:rPr lang="en-US" dirty="0">
                <a:latin typeface="Calibri" charset="0"/>
              </a:rPr>
              <a:t>communities due to </a:t>
            </a:r>
            <a:r>
              <a:rPr lang="en-US" dirty="0" smtClean="0">
                <a:latin typeface="Calibri" charset="0"/>
              </a:rPr>
              <a:t>their ecological </a:t>
            </a:r>
            <a:r>
              <a:rPr lang="en-US" dirty="0">
                <a:latin typeface="Calibri" charset="0"/>
              </a:rPr>
              <a:t>roles or </a:t>
            </a:r>
            <a:r>
              <a:rPr lang="en-US" dirty="0" smtClean="0">
                <a:latin typeface="Calibri" charset="0"/>
              </a:rPr>
              <a:t>niche.</a:t>
            </a:r>
            <a:endParaRPr lang="en-US" dirty="0">
              <a:latin typeface="Calibri" charset="0"/>
            </a:endParaRP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fld id="{F808ADBB-F75D-0043-9396-E4DC4C2977B0}" type="slidenum">
              <a:rPr lang="en-US" sz="1200"/>
              <a:pPr/>
              <a:t>3</a:t>
            </a:fld>
            <a:endParaRPr 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a:p>
            <a:r>
              <a:rPr lang="en-US" dirty="0" smtClean="0">
                <a:ea typeface="ＭＳ Ｐゴシック" pitchFamily="34" charset="-128"/>
              </a:rPr>
              <a:t>Suggested Simulations for students</a:t>
            </a:r>
            <a:r>
              <a:rPr lang="en-US" baseline="0" dirty="0" smtClean="0">
                <a:ea typeface="ＭＳ Ｐゴシック" pitchFamily="34" charset="-128"/>
              </a:rPr>
              <a:t> to practice with concepts:</a:t>
            </a:r>
          </a:p>
          <a:p>
            <a:endParaRPr lang="en-US" baseline="0" dirty="0" smtClean="0">
              <a:ea typeface="ＭＳ Ｐゴシック" pitchFamily="34" charset="-128"/>
            </a:endParaRPr>
          </a:p>
          <a:p>
            <a:endParaRPr lang="en-US" baseline="0" dirty="0" smtClean="0">
              <a:ea typeface="ＭＳ Ｐゴシック" pitchFamily="34" charset="-128"/>
            </a:endParaRPr>
          </a:p>
          <a:p>
            <a:r>
              <a:rPr lang="en-US" baseline="0" dirty="0" smtClean="0">
                <a:ea typeface="ＭＳ Ｐゴシック" pitchFamily="34" charset="-128"/>
              </a:rPr>
              <a:t>Chi:  http://ucsmp.uchicago.edu/secondary/curriculum/functions-statistics-trigonometry/demos/chi-exp/</a:t>
            </a:r>
          </a:p>
          <a:p>
            <a:r>
              <a:rPr lang="en-US" baseline="0" dirty="0" smtClean="0">
                <a:ea typeface="ＭＳ Ｐゴシック" pitchFamily="34" charset="-128"/>
              </a:rPr>
              <a:t>http://vassarstats.net/chi_beta.html</a:t>
            </a:r>
          </a:p>
          <a:p>
            <a:endParaRPr lang="en-US" dirty="0" smtClean="0">
              <a:ea typeface="ＭＳ Ｐゴシック" pitchFamily="34" charset="-128"/>
            </a:endParaRPr>
          </a:p>
          <a:p>
            <a:r>
              <a:rPr lang="en-US" dirty="0" smtClean="0">
                <a:ea typeface="ＭＳ Ｐゴシック" pitchFamily="34" charset="-128"/>
              </a:rPr>
              <a:t>Phet: Biology-&gt; Natural Selection</a:t>
            </a:r>
            <a:r>
              <a:rPr lang="en-US" dirty="0" smtClean="0">
                <a:ea typeface="ＭＳ Ｐゴシック" pitchFamily="34" charset="-128"/>
                <a:sym typeface="Wingdings"/>
              </a:rPr>
              <a:t> Pinko Probability</a:t>
            </a:r>
          </a:p>
          <a:p>
            <a:endParaRPr lang="en-US" dirty="0" smtClean="0">
              <a:ea typeface="ＭＳ Ｐゴシック" pitchFamily="34" charset="-128"/>
            </a:endParaRPr>
          </a:p>
          <a:p>
            <a:r>
              <a:rPr lang="en-US" dirty="0" smtClean="0">
                <a:ea typeface="ＭＳ Ｐゴシック" pitchFamily="34" charset="-128"/>
              </a:rPr>
              <a:t>http://highered.mcgraw-hill.com/sites/0073031208/student_view0/virtual_labs.html</a:t>
            </a:r>
          </a:p>
          <a:p>
            <a:r>
              <a:rPr lang="en-US" dirty="0" smtClean="0">
                <a:ea typeface="ＭＳ Ｐゴシック" pitchFamily="34" charset="-128"/>
              </a:rPr>
              <a:t>	Ecology &amp; Behavior</a:t>
            </a:r>
          </a:p>
          <a:p>
            <a:r>
              <a:rPr lang="en-US" dirty="0" smtClean="0">
                <a:ea typeface="ＭＳ Ｐゴシック" pitchFamily="34" charset="-128"/>
              </a:rPr>
              <a:t>	Global Environment</a:t>
            </a:r>
          </a:p>
          <a:p>
            <a:endParaRPr lang="en-US" dirty="0" smtClean="0">
              <a:ea typeface="ＭＳ Ｐゴシック" pitchFamily="34" charset="-128"/>
            </a:endParaRPr>
          </a:p>
          <a:p>
            <a:r>
              <a:rPr lang="en-US" dirty="0" smtClean="0">
                <a:ea typeface="ＭＳ Ｐゴシック" pitchFamily="34" charset="-128"/>
              </a:rPr>
              <a:t>http://onlinelabs.in/biology</a:t>
            </a:r>
          </a:p>
          <a:p>
            <a:r>
              <a:rPr lang="en-US" dirty="0" smtClean="0">
                <a:ea typeface="ＭＳ Ｐゴシック" pitchFamily="34" charset="-128"/>
              </a:rPr>
              <a:t>	</a:t>
            </a:r>
          </a:p>
          <a:p>
            <a:r>
              <a:rPr lang="en-US" dirty="0" smtClean="0">
                <a:ea typeface="ＭＳ Ｐゴシック" pitchFamily="34" charset="-128"/>
              </a:rPr>
              <a:t>Chi Square:  Fruit Fly Lab</a:t>
            </a:r>
            <a:r>
              <a:rPr lang="en-US" baseline="0" dirty="0" smtClean="0">
                <a:ea typeface="ＭＳ Ｐゴシック" pitchFamily="34" charset="-128"/>
              </a:rPr>
              <a:t>   </a:t>
            </a:r>
            <a:r>
              <a:rPr lang="en-US" dirty="0" smtClean="0">
                <a:ea typeface="ＭＳ Ｐゴシック" pitchFamily="34" charset="-128"/>
              </a:rPr>
              <a:t>http://www.sciencecourseware.com/vcise/drosophila/</a:t>
            </a:r>
          </a:p>
          <a:p>
            <a:endParaRPr lang="en-US" dirty="0" smtClean="0">
              <a:ea typeface="ＭＳ Ｐゴシック" pitchFamily="34" charset="-128"/>
            </a:endParaRPr>
          </a:p>
          <a:p>
            <a:endParaRPr lang="en-US" dirty="0" smtClean="0">
              <a:ea typeface="ＭＳ Ｐゴシック" pitchFamily="34" charset="-128"/>
            </a:endParaRPr>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pitchFamily="34" charset="-128"/>
              </a:defRPr>
            </a:lvl1pPr>
            <a:lvl2pPr marL="729057" indent="-280406" eaLnBrk="0" hangingPunct="0">
              <a:defRPr sz="2400">
                <a:solidFill>
                  <a:schemeClr val="tx1"/>
                </a:solidFill>
                <a:latin typeface="Arial" charset="0"/>
                <a:ea typeface="ＭＳ Ｐゴシック" pitchFamily="34" charset="-128"/>
              </a:defRPr>
            </a:lvl2pPr>
            <a:lvl3pPr marL="1121626" indent="-224325" eaLnBrk="0" hangingPunct="0">
              <a:defRPr sz="2400">
                <a:solidFill>
                  <a:schemeClr val="tx1"/>
                </a:solidFill>
                <a:latin typeface="Arial" charset="0"/>
                <a:ea typeface="ＭＳ Ｐゴシック" pitchFamily="34" charset="-128"/>
              </a:defRPr>
            </a:lvl3pPr>
            <a:lvl4pPr marL="1570276" indent="-224325" eaLnBrk="0" hangingPunct="0">
              <a:defRPr sz="2400">
                <a:solidFill>
                  <a:schemeClr val="tx1"/>
                </a:solidFill>
                <a:latin typeface="Arial" charset="0"/>
                <a:ea typeface="ＭＳ Ｐゴシック" pitchFamily="34" charset="-128"/>
              </a:defRPr>
            </a:lvl4pPr>
            <a:lvl5pPr marL="2018927" indent="-224325" eaLnBrk="0" hangingPunct="0">
              <a:defRPr sz="2400">
                <a:solidFill>
                  <a:schemeClr val="tx1"/>
                </a:solidFill>
                <a:latin typeface="Arial" charset="0"/>
                <a:ea typeface="ＭＳ Ｐゴシック" pitchFamily="34" charset="-128"/>
              </a:defRPr>
            </a:lvl5pPr>
            <a:lvl6pPr marL="2467577" indent="-224325" eaLnBrk="0" fontAlgn="base" hangingPunct="0">
              <a:spcBef>
                <a:spcPct val="0"/>
              </a:spcBef>
              <a:spcAft>
                <a:spcPct val="0"/>
              </a:spcAft>
              <a:defRPr sz="2400">
                <a:solidFill>
                  <a:schemeClr val="tx1"/>
                </a:solidFill>
                <a:latin typeface="Arial" charset="0"/>
                <a:ea typeface="ＭＳ Ｐゴシック" pitchFamily="34" charset="-128"/>
              </a:defRPr>
            </a:lvl6pPr>
            <a:lvl7pPr marL="2916227" indent="-224325" eaLnBrk="0" fontAlgn="base" hangingPunct="0">
              <a:spcBef>
                <a:spcPct val="0"/>
              </a:spcBef>
              <a:spcAft>
                <a:spcPct val="0"/>
              </a:spcAft>
              <a:defRPr sz="2400">
                <a:solidFill>
                  <a:schemeClr val="tx1"/>
                </a:solidFill>
                <a:latin typeface="Arial" charset="0"/>
                <a:ea typeface="ＭＳ Ｐゴシック" pitchFamily="34" charset="-128"/>
              </a:defRPr>
            </a:lvl7pPr>
            <a:lvl8pPr marL="3364878" indent="-224325" eaLnBrk="0" fontAlgn="base" hangingPunct="0">
              <a:spcBef>
                <a:spcPct val="0"/>
              </a:spcBef>
              <a:spcAft>
                <a:spcPct val="0"/>
              </a:spcAft>
              <a:defRPr sz="2400">
                <a:solidFill>
                  <a:schemeClr val="tx1"/>
                </a:solidFill>
                <a:latin typeface="Arial" charset="0"/>
                <a:ea typeface="ＭＳ Ｐゴシック" pitchFamily="34" charset="-128"/>
              </a:defRPr>
            </a:lvl8pPr>
            <a:lvl9pPr marL="3813528" indent="-224325"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fld id="{27CDE93C-303C-4C24-A244-C5B6F1FF34B4}" type="slidenum">
              <a:rPr lang="en-US" sz="1200">
                <a:solidFill>
                  <a:srgbClr val="000000"/>
                </a:solidFill>
                <a:latin typeface="Calibri" pitchFamily="34" charset="0"/>
              </a:rPr>
              <a:pPr eaLnBrk="1" hangingPunct="1"/>
              <a:t>32</a:t>
            </a:fld>
            <a:endParaRPr lang="en-US" sz="1200" dirty="0">
              <a:solidFill>
                <a:srgbClr val="000000"/>
              </a:solidFill>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smtClean="0">
                <a:solidFill>
                  <a:schemeClr val="tx1"/>
                </a:solidFill>
                <a:effectLst/>
                <a:latin typeface="+mn-lt"/>
                <a:ea typeface="+mn-ea"/>
                <a:cs typeface="+mn-cs"/>
              </a:rPr>
              <a:t>LO 4.21</a:t>
            </a:r>
            <a:r>
              <a:rPr lang="en-US" dirty="0" smtClean="0"/>
              <a:t> </a:t>
            </a:r>
            <a:r>
              <a:rPr lang="en-US" sz="1200" b="0" i="0" u="none" strike="noStrike" kern="1200" dirty="0" smtClean="0">
                <a:solidFill>
                  <a:schemeClr val="tx1"/>
                </a:solidFill>
                <a:effectLst/>
                <a:latin typeface="+mn-lt"/>
                <a:ea typeface="+mn-ea"/>
                <a:cs typeface="+mn-cs"/>
              </a:rPr>
              <a:t>The student is able to predict consequences of human actions on both local and global ecosystems.</a:t>
            </a:r>
            <a:r>
              <a:rPr lang="en-US" dirty="0" smtClean="0"/>
              <a:t> </a:t>
            </a:r>
          </a:p>
          <a:p>
            <a:endParaRPr lang="en-US" dirty="0" smtClean="0"/>
          </a:p>
          <a:p>
            <a:r>
              <a:rPr lang="en-US" dirty="0" smtClean="0"/>
              <a:t>Ask</a:t>
            </a:r>
            <a:r>
              <a:rPr lang="en-US" baseline="0" dirty="0" smtClean="0"/>
              <a:t> students to first identify some “human actions” that affect ecosystems.  Possible answers will most likely include pollution of all sorts or destruction of habitat such as deforestation or damage to coral reefs.  Once students identify a “human action”, have them </a:t>
            </a:r>
            <a:r>
              <a:rPr lang="en-US" b="1" baseline="0" dirty="0" smtClean="0"/>
              <a:t>predict</a:t>
            </a:r>
            <a:r>
              <a:rPr lang="en-US" baseline="0" dirty="0" smtClean="0"/>
              <a:t>  and </a:t>
            </a:r>
            <a:r>
              <a:rPr lang="en-US" b="1" baseline="0" dirty="0" smtClean="0"/>
              <a:t>explain</a:t>
            </a:r>
            <a:r>
              <a:rPr lang="en-US" baseline="0" dirty="0" smtClean="0"/>
              <a:t> the consequences of the human action. </a:t>
            </a:r>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4</a:t>
            </a:fld>
            <a:endParaRPr lang="en-US" dirty="0"/>
          </a:p>
        </p:txBody>
      </p:sp>
    </p:spTree>
    <p:extLst>
      <p:ext uri="{BB962C8B-B14F-4D97-AF65-F5344CB8AC3E}">
        <p14:creationId xmlns:p14="http://schemas.microsoft.com/office/powerpoint/2010/main" val="710589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Ecologist</a:t>
            </a:r>
            <a:r>
              <a:rPr lang="en-US" i="0" baseline="0" dirty="0" smtClean="0"/>
              <a:t>s often use different types of Indices to quantify species diversity. A diversity index mathematically measures the diversity of community. There are different indices such as:  Shannon Diversity, Simpson Diversity Index, etc. </a:t>
            </a:r>
          </a:p>
          <a:p>
            <a:endParaRPr lang="en-US" i="0" baseline="0" dirty="0" smtClean="0"/>
          </a:p>
          <a:p>
            <a:pPr eaLnBrk="1" hangingPunct="1">
              <a:lnSpc>
                <a:spcPct val="95000"/>
              </a:lnSpc>
            </a:pPr>
            <a:r>
              <a:rPr lang="en-US" sz="2800" b="1" dirty="0" smtClean="0">
                <a:latin typeface="Arial" charset="0"/>
                <a:ea typeface="ヒラギノ角ゴ Pro W3" charset="0"/>
              </a:rPr>
              <a:t>Species diversity </a:t>
            </a:r>
            <a:r>
              <a:rPr lang="en-US" sz="2800" dirty="0" smtClean="0">
                <a:latin typeface="Arial" charset="0"/>
                <a:ea typeface="ヒラギノ角ゴ Pro W3" charset="0"/>
              </a:rPr>
              <a:t>of a community is the variety of organisms that make up the community</a:t>
            </a:r>
          </a:p>
          <a:p>
            <a:pPr eaLnBrk="1" hangingPunct="1">
              <a:lnSpc>
                <a:spcPct val="95000"/>
              </a:lnSpc>
            </a:pPr>
            <a:r>
              <a:rPr lang="en-US" sz="2800" dirty="0" smtClean="0">
                <a:latin typeface="Arial" charset="0"/>
                <a:ea typeface="ヒラギノ角ゴ Pro W3" charset="0"/>
              </a:rPr>
              <a:t>It has two components: species richness and relative abundance</a:t>
            </a:r>
          </a:p>
          <a:p>
            <a:pPr marL="977900" lvl="1" indent="-292100" eaLnBrk="1" hangingPunct="1">
              <a:lnSpc>
                <a:spcPct val="95000"/>
              </a:lnSpc>
            </a:pPr>
            <a:r>
              <a:rPr lang="en-US" sz="2600" b="1" dirty="0" smtClean="0">
                <a:latin typeface="Arial" charset="0"/>
                <a:ea typeface="ヒラギノ角ゴ Pro W3" charset="0"/>
              </a:rPr>
              <a:t>Species richness </a:t>
            </a:r>
            <a:r>
              <a:rPr lang="en-US" sz="2600" dirty="0" smtClean="0">
                <a:latin typeface="Arial" charset="0"/>
                <a:ea typeface="ヒラギノ角ゴ Pro W3" charset="0"/>
              </a:rPr>
              <a:t>is the number of different species in the community</a:t>
            </a:r>
          </a:p>
          <a:p>
            <a:pPr marL="977900" lvl="1" indent="-292100" eaLnBrk="1" hangingPunct="1">
              <a:lnSpc>
                <a:spcPct val="95000"/>
              </a:lnSpc>
            </a:pPr>
            <a:r>
              <a:rPr lang="en-US" sz="2600" b="1" dirty="0" smtClean="0">
                <a:latin typeface="Arial" charset="0"/>
                <a:ea typeface="ヒラギノ角ゴ Pro W3" charset="0"/>
              </a:rPr>
              <a:t>Relative abundance </a:t>
            </a:r>
            <a:r>
              <a:rPr lang="en-US" sz="2600" dirty="0" smtClean="0">
                <a:latin typeface="Arial" charset="0"/>
                <a:ea typeface="ヒラギノ角ゴ Pro W3" charset="0"/>
              </a:rPr>
              <a:t>is the proportion each species represents of all individuals in the community</a:t>
            </a:r>
            <a:endParaRPr lang="en-US" i="0" dirty="0"/>
          </a:p>
        </p:txBody>
      </p:sp>
      <p:sp>
        <p:nvSpPr>
          <p:cNvPr id="4" name="Slide Number Placeholder 3"/>
          <p:cNvSpPr>
            <a:spLocks noGrp="1"/>
          </p:cNvSpPr>
          <p:nvPr>
            <p:ph type="sldNum" sz="quarter" idx="10"/>
          </p:nvPr>
        </p:nvSpPr>
        <p:spPr/>
        <p:txBody>
          <a:bodyPr/>
          <a:lstStyle/>
          <a:p>
            <a:fld id="{684BE1D5-514E-4F37-AAEE-3A780DEFD8B8}" type="slidenum">
              <a:rPr lang="en-US" smtClean="0"/>
              <a:t>5</a:t>
            </a:fld>
            <a:endParaRPr lang="en-US" dirty="0"/>
          </a:p>
        </p:txBody>
      </p:sp>
    </p:spTree>
    <p:extLst>
      <p:ext uri="{BB962C8B-B14F-4D97-AF65-F5344CB8AC3E}">
        <p14:creationId xmlns:p14="http://schemas.microsoft.com/office/powerpoint/2010/main" val="1888997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Community B clearly has an </a:t>
            </a:r>
            <a:r>
              <a:rPr lang="en-US" i="1" dirty="0" smtClean="0"/>
              <a:t>abundance</a:t>
            </a:r>
            <a:r>
              <a:rPr lang="en-US" i="1" baseline="0" dirty="0" smtClean="0"/>
              <a:t> of different organisms </a:t>
            </a:r>
            <a:r>
              <a:rPr lang="en-US" baseline="0" dirty="0" smtClean="0"/>
              <a:t>as well as </a:t>
            </a:r>
            <a:r>
              <a:rPr lang="en-US" i="1" baseline="0" dirty="0" smtClean="0"/>
              <a:t>more</a:t>
            </a:r>
            <a:r>
              <a:rPr lang="en-US" baseline="0" dirty="0" smtClean="0"/>
              <a:t> organisms than community A.</a:t>
            </a:r>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6</a:t>
            </a:fld>
            <a:endParaRPr lang="en-US" dirty="0"/>
          </a:p>
        </p:txBody>
      </p:sp>
    </p:spTree>
    <p:extLst>
      <p:ext uri="{BB962C8B-B14F-4D97-AF65-F5344CB8AC3E}">
        <p14:creationId xmlns:p14="http://schemas.microsoft.com/office/powerpoint/2010/main" val="3985359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smtClean="0">
                <a:solidFill>
                  <a:schemeClr val="tx1"/>
                </a:solidFill>
                <a:effectLst/>
                <a:latin typeface="+mn-lt"/>
                <a:ea typeface="+mn-ea"/>
                <a:cs typeface="+mn-cs"/>
              </a:rPr>
              <a:t>LO 4.21</a:t>
            </a:r>
            <a:r>
              <a:rPr lang="en-US" dirty="0" smtClean="0"/>
              <a:t> </a:t>
            </a:r>
            <a:r>
              <a:rPr lang="en-US" sz="1200" b="0" i="0" u="none" strike="noStrike" kern="1200" dirty="0" smtClean="0">
                <a:solidFill>
                  <a:schemeClr val="tx1"/>
                </a:solidFill>
                <a:effectLst/>
                <a:latin typeface="+mn-lt"/>
                <a:ea typeface="+mn-ea"/>
                <a:cs typeface="+mn-cs"/>
              </a:rPr>
              <a:t>The student is able to predict consequences of human actions on both local and global ecosystems.</a:t>
            </a:r>
            <a:r>
              <a:rPr lang="en-US" dirty="0" smtClean="0"/>
              <a:t> </a:t>
            </a:r>
          </a:p>
          <a:p>
            <a:endParaRPr lang="en-US" dirty="0" smtClean="0"/>
          </a:p>
          <a:p>
            <a:pPr eaLnBrk="1" hangingPunct="1">
              <a:lnSpc>
                <a:spcPct val="95000"/>
              </a:lnSpc>
            </a:pPr>
            <a:r>
              <a:rPr lang="en-US" sz="2800" b="1" dirty="0" smtClean="0">
                <a:latin typeface="Arial" charset="0"/>
                <a:ea typeface="ヒラギノ角ゴ Pro W3" charset="0"/>
              </a:rPr>
              <a:t>Species diversity </a:t>
            </a:r>
            <a:r>
              <a:rPr lang="en-US" sz="2800" b="0" dirty="0" smtClean="0">
                <a:latin typeface="Arial" charset="0"/>
                <a:ea typeface="ヒラギノ角ゴ Pro W3" charset="0"/>
              </a:rPr>
              <a:t>is</a:t>
            </a:r>
            <a:r>
              <a:rPr lang="en-US" sz="2800" b="0" baseline="0" dirty="0" smtClean="0">
                <a:latin typeface="Arial" charset="0"/>
                <a:ea typeface="ヒラギノ角ゴ Pro W3" charset="0"/>
              </a:rPr>
              <a:t> related to both </a:t>
            </a:r>
            <a:r>
              <a:rPr lang="en-US" sz="2800" i="1" dirty="0" smtClean="0">
                <a:latin typeface="Arial" charset="0"/>
                <a:ea typeface="ヒラギノ角ゴ Pro W3" charset="0"/>
              </a:rPr>
              <a:t>species richness</a:t>
            </a:r>
            <a:r>
              <a:rPr lang="en-US" sz="2800" dirty="0" smtClean="0">
                <a:latin typeface="Arial" charset="0"/>
                <a:ea typeface="ヒラギノ角ゴ Pro W3" charset="0"/>
              </a:rPr>
              <a:t> and </a:t>
            </a:r>
            <a:r>
              <a:rPr lang="en-US" sz="2800" i="1" dirty="0" smtClean="0">
                <a:latin typeface="Arial" charset="0"/>
                <a:ea typeface="ヒラギノ角ゴ Pro W3" charset="0"/>
              </a:rPr>
              <a:t>relative abundance. </a:t>
            </a:r>
            <a:r>
              <a:rPr lang="en-US" sz="2600" b="1" dirty="0" smtClean="0">
                <a:latin typeface="Arial" charset="0"/>
                <a:ea typeface="ヒラギノ角ゴ Pro W3" charset="0"/>
              </a:rPr>
              <a:t>Species richness </a:t>
            </a:r>
            <a:r>
              <a:rPr lang="en-US" sz="2600" dirty="0" smtClean="0">
                <a:latin typeface="Arial" charset="0"/>
                <a:ea typeface="ヒラギノ角ゴ Pro W3" charset="0"/>
              </a:rPr>
              <a:t>is the number of different species in the community and </a:t>
            </a:r>
            <a:r>
              <a:rPr lang="en-US" sz="2600" b="1" dirty="0" smtClean="0">
                <a:latin typeface="Arial" charset="0"/>
                <a:ea typeface="ヒラギノ角ゴ Pro W3" charset="0"/>
              </a:rPr>
              <a:t>relative abundance </a:t>
            </a:r>
            <a:r>
              <a:rPr lang="en-US" sz="2600" dirty="0" smtClean="0">
                <a:latin typeface="Arial" charset="0"/>
                <a:ea typeface="ヒラギノ角ゴ Pro W3" charset="0"/>
              </a:rPr>
              <a:t>is the proportion each species represents of all individuals in the community.</a:t>
            </a:r>
          </a:p>
          <a:p>
            <a:pPr eaLnBrk="1" hangingPunct="1">
              <a:lnSpc>
                <a:spcPct val="95000"/>
              </a:lnSpc>
            </a:pPr>
            <a:endParaRPr lang="en-US" sz="2600" dirty="0" smtClean="0">
              <a:latin typeface="Arial" charset="0"/>
              <a:ea typeface="ヒラギノ角ゴ Pro W3" charset="0"/>
            </a:endParaRPr>
          </a:p>
          <a:p>
            <a:pPr eaLnBrk="1" hangingPunct="1">
              <a:lnSpc>
                <a:spcPct val="95000"/>
              </a:lnSpc>
            </a:pPr>
            <a:r>
              <a:rPr lang="en-US" sz="2600" dirty="0" smtClean="0">
                <a:latin typeface="Arial" charset="0"/>
                <a:ea typeface="ヒラギノ角ゴ Pro W3" charset="0"/>
              </a:rPr>
              <a:t>Answer: Community A has more species than either communities B or C.  Community B is more abundant in leeches, but has no water penny.  Community C only</a:t>
            </a:r>
            <a:r>
              <a:rPr lang="en-US" sz="2600" baseline="0" dirty="0" smtClean="0">
                <a:latin typeface="Arial" charset="0"/>
                <a:ea typeface="ヒラギノ角ゴ Pro W3" charset="0"/>
              </a:rPr>
              <a:t> has two species, thus is low with regard to species richness.   </a:t>
            </a:r>
            <a:endParaRPr lang="en-US" sz="2600" dirty="0" smtClean="0">
              <a:latin typeface="Arial" charset="0"/>
              <a:ea typeface="ヒラギノ角ゴ Pro W3" charset="0"/>
            </a:endParaRPr>
          </a:p>
          <a:p>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7</a:t>
            </a:fld>
            <a:endParaRPr lang="en-US" dirty="0"/>
          </a:p>
        </p:txBody>
      </p:sp>
    </p:spTree>
    <p:extLst>
      <p:ext uri="{BB962C8B-B14F-4D97-AF65-F5344CB8AC3E}">
        <p14:creationId xmlns:p14="http://schemas.microsoft.com/office/powerpoint/2010/main" val="710589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800" dirty="0" smtClean="0">
                <a:solidFill>
                  <a:srgbClr val="000000"/>
                </a:solidFill>
                <a:latin typeface="Arial" charset="0"/>
                <a:sym typeface="Symbol" charset="0"/>
              </a:rPr>
              <a:t>The graphs presented illustrate the effect sea otters have on an</a:t>
            </a:r>
            <a:r>
              <a:rPr lang="en-US" sz="2800" baseline="0" dirty="0" smtClean="0">
                <a:solidFill>
                  <a:srgbClr val="000000"/>
                </a:solidFill>
                <a:latin typeface="Arial" charset="0"/>
                <a:sym typeface="Symbol" charset="0"/>
              </a:rPr>
              <a:t> ocean community when orcas are absent vs. present.  </a:t>
            </a:r>
            <a:r>
              <a:rPr lang="en-US" dirty="0" smtClean="0"/>
              <a:t>Have students examine the graph and discuss the impact on the community</a:t>
            </a:r>
            <a:r>
              <a:rPr lang="en-US" baseline="0" dirty="0" smtClean="0"/>
              <a:t> when the number of sea otters is reduced.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Their discussion should </a:t>
            </a:r>
            <a:r>
              <a:rPr lang="en-US" i="1" baseline="0" dirty="0" smtClean="0"/>
              <a:t>identify</a:t>
            </a:r>
            <a:r>
              <a:rPr lang="en-US" baseline="0" dirty="0" smtClean="0"/>
              <a:t> the following points (the “what”), but make them </a:t>
            </a:r>
            <a:r>
              <a:rPr lang="en-US" i="1" baseline="0" dirty="0" smtClean="0"/>
              <a:t>explain</a:t>
            </a:r>
            <a:r>
              <a:rPr lang="en-US" baseline="0" dirty="0" smtClean="0"/>
              <a:t> “why the what” happens within the food chain: </a:t>
            </a:r>
            <a:br>
              <a:rPr lang="en-US" baseline="0" dirty="0" smtClean="0"/>
            </a:br>
            <a:endParaRPr lang="en-US" baseline="0" dirty="0" smtClean="0"/>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 orcas present, otters are more plentiful, but urchins are not, thus vegetation is more plentiful.</a:t>
            </a:r>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Orcas present, otters are less plentiful, urchins are more plentiful, thus vegetation is less plentiful.</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
            </a:r>
            <a:br>
              <a:rPr lang="en-US" baseline="0" dirty="0" smtClean="0"/>
            </a:br>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8</a:t>
            </a:fld>
            <a:endParaRPr lang="en-US" dirty="0"/>
          </a:p>
        </p:txBody>
      </p:sp>
    </p:spTree>
    <p:extLst>
      <p:ext uri="{BB962C8B-B14F-4D97-AF65-F5344CB8AC3E}">
        <p14:creationId xmlns:p14="http://schemas.microsoft.com/office/powerpoint/2010/main" val="4064507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may have just left a chemistry class as</a:t>
            </a:r>
            <a:r>
              <a:rPr lang="en-US" baseline="0" dirty="0" smtClean="0"/>
              <a:t> a prerequisite to your class and may be skilled at dimensional analysis. Emphasize that either problem-solving method is acceptable. </a:t>
            </a:r>
            <a:endParaRPr lang="en-US" dirty="0"/>
          </a:p>
        </p:txBody>
      </p:sp>
      <p:sp>
        <p:nvSpPr>
          <p:cNvPr id="4" name="Slide Number Placeholder 3"/>
          <p:cNvSpPr>
            <a:spLocks noGrp="1"/>
          </p:cNvSpPr>
          <p:nvPr>
            <p:ph type="sldNum" sz="quarter" idx="10"/>
          </p:nvPr>
        </p:nvSpPr>
        <p:spPr/>
        <p:txBody>
          <a:bodyPr/>
          <a:lstStyle/>
          <a:p>
            <a:fld id="{684BE1D5-514E-4F37-AAEE-3A780DEFD8B8}" type="slidenum">
              <a:rPr lang="en-US" smtClean="0"/>
              <a:t>10</a:t>
            </a:fld>
            <a:endParaRPr lang="en-US" dirty="0"/>
          </a:p>
        </p:txBody>
      </p:sp>
    </p:spTree>
    <p:extLst>
      <p:ext uri="{BB962C8B-B14F-4D97-AF65-F5344CB8AC3E}">
        <p14:creationId xmlns:p14="http://schemas.microsoft.com/office/powerpoint/2010/main" val="3705504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ea typeface="ＭＳ Ｐゴシック" pitchFamily="34" charset="-128"/>
              </a:defRPr>
            </a:lvl1pPr>
          </a:lstStyle>
          <a:p>
            <a:pPr>
              <a:defRPr/>
            </a:pPr>
            <a:fld id="{50013541-4D4A-4683-8A81-ED5E9B19693F}"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9DBE545D-94EF-48D5-B086-5D92FF72BB3D}" type="slidenum">
              <a:rPr lang="en-US"/>
              <a:pPr>
                <a:defRPr/>
              </a:pPr>
              <a:t>‹#›</a:t>
            </a:fld>
            <a:endParaRPr lang="en-US" dirty="0"/>
          </a:p>
        </p:txBody>
      </p:sp>
    </p:spTree>
    <p:extLst>
      <p:ext uri="{BB962C8B-B14F-4D97-AF65-F5344CB8AC3E}">
        <p14:creationId xmlns:p14="http://schemas.microsoft.com/office/powerpoint/2010/main" val="2166600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ea typeface="ＭＳ Ｐゴシック" pitchFamily="34" charset="-128"/>
              </a:defRPr>
            </a:lvl1pPr>
          </a:lstStyle>
          <a:p>
            <a:pPr>
              <a:defRPr/>
            </a:pPr>
            <a:fld id="{926B5C40-9E46-4F91-8C72-F05CDB37DAB5}"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6F61E40E-4322-4342-B53F-B95B907AFAF7}" type="slidenum">
              <a:rPr lang="en-US"/>
              <a:pPr>
                <a:defRPr/>
              </a:pPr>
              <a:t>‹#›</a:t>
            </a:fld>
            <a:endParaRPr lang="en-US" dirty="0"/>
          </a:p>
        </p:txBody>
      </p:sp>
    </p:spTree>
    <p:extLst>
      <p:ext uri="{BB962C8B-B14F-4D97-AF65-F5344CB8AC3E}">
        <p14:creationId xmlns:p14="http://schemas.microsoft.com/office/powerpoint/2010/main" val="2462600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ea typeface="ＭＳ Ｐゴシック" pitchFamily="34" charset="-128"/>
              </a:defRPr>
            </a:lvl1pPr>
          </a:lstStyle>
          <a:p>
            <a:pPr>
              <a:defRPr/>
            </a:pPr>
            <a:fld id="{F2AF1C8A-97EC-44BF-84FB-DDC436A361BC}"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89C1B803-EF83-408D-BFD7-9CBF64D6A782}" type="slidenum">
              <a:rPr lang="en-US"/>
              <a:pPr>
                <a:defRPr/>
              </a:pPr>
              <a:t>‹#›</a:t>
            </a:fld>
            <a:endParaRPr lang="en-US" dirty="0"/>
          </a:p>
        </p:txBody>
      </p:sp>
    </p:spTree>
    <p:extLst>
      <p:ext uri="{BB962C8B-B14F-4D97-AF65-F5344CB8AC3E}">
        <p14:creationId xmlns:p14="http://schemas.microsoft.com/office/powerpoint/2010/main" val="2668860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D96B7DF-1735-4B42-936B-8858F85B7438}"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414DBC-2751-40F4-B26B-858A7824CA62}" type="slidenum">
              <a:rPr lang="en-US"/>
              <a:pPr>
                <a:defRPr/>
              </a:pPr>
              <a:t>‹#›</a:t>
            </a:fld>
            <a:endParaRPr lang="en-US" dirty="0"/>
          </a:p>
        </p:txBody>
      </p:sp>
    </p:spTree>
    <p:extLst>
      <p:ext uri="{BB962C8B-B14F-4D97-AF65-F5344CB8AC3E}">
        <p14:creationId xmlns:p14="http://schemas.microsoft.com/office/powerpoint/2010/main" val="3356854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3F2028D-8473-4539-B0C9-5069124003F0}"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477000"/>
            <a:ext cx="2133600" cy="365125"/>
          </a:xfrm>
        </p:spPr>
        <p:txBody>
          <a:bodyPr/>
          <a:lstStyle>
            <a:lvl1pPr>
              <a:defRPr/>
            </a:lvl1pPr>
          </a:lstStyle>
          <a:p>
            <a:pPr>
              <a:defRPr/>
            </a:pPr>
            <a:fld id="{23EE7F20-5360-412B-91B9-383D3578CB83}" type="slidenum">
              <a:rPr lang="en-US"/>
              <a:pPr>
                <a:defRPr/>
              </a:pPr>
              <a:t>‹#›</a:t>
            </a:fld>
            <a:endParaRPr lang="en-US" dirty="0"/>
          </a:p>
        </p:txBody>
      </p:sp>
    </p:spTree>
    <p:extLst>
      <p:ext uri="{BB962C8B-B14F-4D97-AF65-F5344CB8AC3E}">
        <p14:creationId xmlns:p14="http://schemas.microsoft.com/office/powerpoint/2010/main" val="3984242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C56E8DD-5860-4109-B8E3-2A0E58B89D73}"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6729C4-1872-4ED0-A6AC-2D2E0181F984}" type="slidenum">
              <a:rPr lang="en-US"/>
              <a:pPr>
                <a:defRPr/>
              </a:pPr>
              <a:t>‹#›</a:t>
            </a:fld>
            <a:endParaRPr lang="en-US" dirty="0"/>
          </a:p>
        </p:txBody>
      </p:sp>
    </p:spTree>
    <p:extLst>
      <p:ext uri="{BB962C8B-B14F-4D97-AF65-F5344CB8AC3E}">
        <p14:creationId xmlns:p14="http://schemas.microsoft.com/office/powerpoint/2010/main" val="3804225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C8C9412-BB95-4DA5-ACA7-508C38328A4A}"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619F906-DD67-4081-9F65-E84D47196B0B}" type="slidenum">
              <a:rPr lang="en-US"/>
              <a:pPr>
                <a:defRPr/>
              </a:pPr>
              <a:t>‹#›</a:t>
            </a:fld>
            <a:endParaRPr lang="en-US" dirty="0"/>
          </a:p>
        </p:txBody>
      </p:sp>
    </p:spTree>
    <p:extLst>
      <p:ext uri="{BB962C8B-B14F-4D97-AF65-F5344CB8AC3E}">
        <p14:creationId xmlns:p14="http://schemas.microsoft.com/office/powerpoint/2010/main" val="3166737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616FE74-6239-48E1-8A27-8FBE73BD11A7}" type="datetime1">
              <a:rPr lang="en-US"/>
              <a:pPr>
                <a:defRPr/>
              </a:pPr>
              <a:t>9/17/2012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4AA2709-FF6B-49D1-8C16-59C1ADDE10E0}" type="slidenum">
              <a:rPr lang="en-US"/>
              <a:pPr>
                <a:defRPr/>
              </a:pPr>
              <a:t>‹#›</a:t>
            </a:fld>
            <a:endParaRPr lang="en-US" dirty="0"/>
          </a:p>
        </p:txBody>
      </p:sp>
    </p:spTree>
    <p:extLst>
      <p:ext uri="{BB962C8B-B14F-4D97-AF65-F5344CB8AC3E}">
        <p14:creationId xmlns:p14="http://schemas.microsoft.com/office/powerpoint/2010/main" val="37317128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52336E3-23BD-43B7-9A81-3683947F794E}" type="datetime1">
              <a:rPr lang="en-US"/>
              <a:pPr>
                <a:defRPr/>
              </a:pPr>
              <a:t>9/17/2012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323D065F-BDD8-4A4D-A046-2858C93BFF86}" type="slidenum">
              <a:rPr lang="en-US"/>
              <a:pPr>
                <a:defRPr/>
              </a:pPr>
              <a:t>‹#›</a:t>
            </a:fld>
            <a:endParaRPr lang="en-US" dirty="0"/>
          </a:p>
        </p:txBody>
      </p:sp>
    </p:spTree>
    <p:extLst>
      <p:ext uri="{BB962C8B-B14F-4D97-AF65-F5344CB8AC3E}">
        <p14:creationId xmlns:p14="http://schemas.microsoft.com/office/powerpoint/2010/main" val="2594388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C10A67-2F3E-4394-BF7F-977FD313DB31}" type="datetime1">
              <a:rPr lang="en-US"/>
              <a:pPr>
                <a:defRPr/>
              </a:pPr>
              <a:t>9/17/2012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60F4BF7-B954-4590-A90C-98683F2882C2}" type="slidenum">
              <a:rPr lang="en-US"/>
              <a:pPr>
                <a:defRPr/>
              </a:pPr>
              <a:t>‹#›</a:t>
            </a:fld>
            <a:endParaRPr lang="en-US" dirty="0"/>
          </a:p>
        </p:txBody>
      </p:sp>
    </p:spTree>
    <p:extLst>
      <p:ext uri="{BB962C8B-B14F-4D97-AF65-F5344CB8AC3E}">
        <p14:creationId xmlns:p14="http://schemas.microsoft.com/office/powerpoint/2010/main" val="20635942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50E9650-2EDB-4FE8-812F-C3DA16DFD559}"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21C1B547-D82B-4706-90A1-1C897B7E2E6C}" type="slidenum">
              <a:rPr lang="en-US"/>
              <a:pPr>
                <a:defRPr/>
              </a:pPr>
              <a:t>‹#›</a:t>
            </a:fld>
            <a:endParaRPr lang="en-US" dirty="0"/>
          </a:p>
        </p:txBody>
      </p:sp>
    </p:spTree>
    <p:extLst>
      <p:ext uri="{BB962C8B-B14F-4D97-AF65-F5344CB8AC3E}">
        <p14:creationId xmlns:p14="http://schemas.microsoft.com/office/powerpoint/2010/main" val="186803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ea typeface="ＭＳ Ｐゴシック" pitchFamily="34" charset="-128"/>
              </a:defRPr>
            </a:lvl1pPr>
          </a:lstStyle>
          <a:p>
            <a:pPr>
              <a:defRPr/>
            </a:pPr>
            <a:fld id="{0771FB0D-7973-4372-8E12-E0120F167A09}"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6" name="Slide Number Placeholder 5"/>
          <p:cNvSpPr>
            <a:spLocks noGrp="1"/>
          </p:cNvSpPr>
          <p:nvPr>
            <p:ph type="sldNum" sz="quarter" idx="12"/>
          </p:nvPr>
        </p:nvSpPr>
        <p:spPr>
          <a:xfrm>
            <a:off x="6553200" y="6477000"/>
            <a:ext cx="2133600" cy="365125"/>
          </a:xfrm>
        </p:spPr>
        <p:txBody>
          <a:bodyPr/>
          <a:lstStyle>
            <a:lvl1pPr>
              <a:defRPr>
                <a:ea typeface="ＭＳ Ｐゴシック" pitchFamily="34" charset="-128"/>
              </a:defRPr>
            </a:lvl1pPr>
          </a:lstStyle>
          <a:p>
            <a:pPr>
              <a:defRPr/>
            </a:pPr>
            <a:fld id="{C99454EA-5ADD-42C2-ACA6-111A0E5832F7}" type="slidenum">
              <a:rPr lang="en-US"/>
              <a:pPr>
                <a:defRPr/>
              </a:pPr>
              <a:t>‹#›</a:t>
            </a:fld>
            <a:endParaRPr lang="en-US" dirty="0"/>
          </a:p>
        </p:txBody>
      </p:sp>
    </p:spTree>
    <p:extLst>
      <p:ext uri="{BB962C8B-B14F-4D97-AF65-F5344CB8AC3E}">
        <p14:creationId xmlns:p14="http://schemas.microsoft.com/office/powerpoint/2010/main" val="615803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F9DD4D1-164E-46E9-85AA-D18C2EDBB7B1}"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09F16C6-B76D-4570-A4AA-7F3B120B3FE1}" type="slidenum">
              <a:rPr lang="en-US"/>
              <a:pPr>
                <a:defRPr/>
              </a:pPr>
              <a:t>‹#›</a:t>
            </a:fld>
            <a:endParaRPr lang="en-US" dirty="0"/>
          </a:p>
        </p:txBody>
      </p:sp>
    </p:spTree>
    <p:extLst>
      <p:ext uri="{BB962C8B-B14F-4D97-AF65-F5344CB8AC3E}">
        <p14:creationId xmlns:p14="http://schemas.microsoft.com/office/powerpoint/2010/main" val="38251358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1D39C45-07C1-4944-8D71-E2C19C4B4394}"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7595F90-CCFE-4492-A104-ED4A9F6F272B}" type="slidenum">
              <a:rPr lang="en-US"/>
              <a:pPr>
                <a:defRPr/>
              </a:pPr>
              <a:t>‹#›</a:t>
            </a:fld>
            <a:endParaRPr lang="en-US" dirty="0"/>
          </a:p>
        </p:txBody>
      </p:sp>
    </p:spTree>
    <p:extLst>
      <p:ext uri="{BB962C8B-B14F-4D97-AF65-F5344CB8AC3E}">
        <p14:creationId xmlns:p14="http://schemas.microsoft.com/office/powerpoint/2010/main" val="40208075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E50CE0D-4FDE-460C-9699-5C476148BD04}"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F7B8DD9-D8CC-446A-9BEE-18D967735034}" type="slidenum">
              <a:rPr lang="en-US"/>
              <a:pPr>
                <a:defRPr/>
              </a:pPr>
              <a:t>‹#›</a:t>
            </a:fld>
            <a:endParaRPr lang="en-US" dirty="0"/>
          </a:p>
        </p:txBody>
      </p:sp>
    </p:spTree>
    <p:extLst>
      <p:ext uri="{BB962C8B-B14F-4D97-AF65-F5344CB8AC3E}">
        <p14:creationId xmlns:p14="http://schemas.microsoft.com/office/powerpoint/2010/main" val="1046002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219200"/>
          </a:xfrm>
          <a:prstGeom prst="rect">
            <a:avLst/>
          </a:prstGeom>
        </p:spPr>
        <p:txBody>
          <a:bodyPr/>
          <a:lstStyle/>
          <a:p>
            <a:r>
              <a:rPr lang="en-US" smtClean="0"/>
              <a:t>Click to edit Master title style</a:t>
            </a:r>
            <a:endParaRPr lang="en-US"/>
          </a:p>
        </p:txBody>
      </p:sp>
      <p:sp>
        <p:nvSpPr>
          <p:cNvPr id="3" name="Chart Placeholder 2"/>
          <p:cNvSpPr>
            <a:spLocks noGrp="1"/>
          </p:cNvSpPr>
          <p:nvPr>
            <p:ph type="chart" idx="1"/>
          </p:nvPr>
        </p:nvSpPr>
        <p:spPr>
          <a:xfrm>
            <a:off x="762000" y="1828800"/>
            <a:ext cx="7620000" cy="4267200"/>
          </a:xfrm>
          <a:prstGeom prst="rect">
            <a:avLst/>
          </a:prstGeom>
        </p:spPr>
        <p:txBody>
          <a:bodyPr rtlCol="0">
            <a:normAutofit/>
          </a:bodyPr>
          <a:lstStyle/>
          <a:p>
            <a:pPr lvl="0"/>
            <a:endParaRPr lang="en-US" noProof="0" dirty="0">
              <a:sym typeface="Arial" pitchFamily="34" charset="0"/>
            </a:endParaRPr>
          </a:p>
        </p:txBody>
      </p:sp>
      <p:sp>
        <p:nvSpPr>
          <p:cNvPr id="4" name="Date Placeholder 3"/>
          <p:cNvSpPr>
            <a:spLocks noGrp="1"/>
          </p:cNvSpPr>
          <p:nvPr>
            <p:ph type="dt" sz="half" idx="10"/>
          </p:nvPr>
        </p:nvSpPr>
        <p:spPr>
          <a:xfrm>
            <a:off x="685800" y="6324600"/>
            <a:ext cx="1676400" cy="457200"/>
          </a:xfrm>
        </p:spPr>
        <p:txBody>
          <a:bodyPr/>
          <a:lstStyle>
            <a:lvl1pPr>
              <a:defRPr/>
            </a:lvl1pPr>
          </a:lstStyle>
          <a:p>
            <a:pPr>
              <a:defRPr/>
            </a:pPr>
            <a:fld id="{AF678361-1022-4AB5-A2DE-F26B9B2F8F8F}" type="datetime1">
              <a:rPr lang="en-US"/>
              <a:pPr>
                <a:defRPr/>
              </a:pPr>
              <a:t>9/17/2012</a:t>
            </a:fld>
            <a:endParaRPr lang="en-US" dirty="0"/>
          </a:p>
        </p:txBody>
      </p:sp>
      <p:sp>
        <p:nvSpPr>
          <p:cNvPr id="5" name="Footer Placeholder 4"/>
          <p:cNvSpPr>
            <a:spLocks noGrp="1"/>
          </p:cNvSpPr>
          <p:nvPr>
            <p:ph type="ftr" sz="quarter" idx="11"/>
          </p:nvPr>
        </p:nvSpPr>
        <p:spPr>
          <a:xfrm>
            <a:off x="2743200" y="6324600"/>
            <a:ext cx="3429000" cy="457200"/>
          </a:xfr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781800" y="6400800"/>
            <a:ext cx="1905000" cy="457200"/>
          </a:xfrm>
        </p:spPr>
        <p:txBody>
          <a:bodyPr/>
          <a:lstStyle>
            <a:lvl1pPr>
              <a:defRPr/>
            </a:lvl1pPr>
          </a:lstStyle>
          <a:p>
            <a:pPr>
              <a:defRPr/>
            </a:pPr>
            <a:fld id="{ACD716A5-4CD5-4C4F-A79A-2C1CE0E0046A}" type="slidenum">
              <a:rPr lang="en-US"/>
              <a:pPr>
                <a:defRPr/>
              </a:pPr>
              <a:t>‹#›</a:t>
            </a:fld>
            <a:endParaRPr lang="en-US" dirty="0"/>
          </a:p>
        </p:txBody>
      </p:sp>
    </p:spTree>
    <p:extLst>
      <p:ext uri="{BB962C8B-B14F-4D97-AF65-F5344CB8AC3E}">
        <p14:creationId xmlns:p14="http://schemas.microsoft.com/office/powerpoint/2010/main" val="3195669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03F8B3F-A2F4-4374-AE48-1F1AAEEB6023}"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8690EE7-13CC-4908-8F8C-25822FFA84D8}" type="slidenum">
              <a:rPr lang="en-US"/>
              <a:pPr>
                <a:defRPr/>
              </a:pPr>
              <a:t>‹#›</a:t>
            </a:fld>
            <a:endParaRPr lang="en-US" dirty="0"/>
          </a:p>
        </p:txBody>
      </p:sp>
    </p:spTree>
    <p:extLst>
      <p:ext uri="{BB962C8B-B14F-4D97-AF65-F5344CB8AC3E}">
        <p14:creationId xmlns:p14="http://schemas.microsoft.com/office/powerpoint/2010/main" val="34909406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FDEDCE-55BB-4472-A061-0E418C52F7D3}"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477000"/>
            <a:ext cx="2133600" cy="365125"/>
          </a:xfrm>
        </p:spPr>
        <p:txBody>
          <a:bodyPr/>
          <a:lstStyle>
            <a:lvl1pPr>
              <a:defRPr/>
            </a:lvl1pPr>
          </a:lstStyle>
          <a:p>
            <a:pPr>
              <a:defRPr/>
            </a:pPr>
            <a:fld id="{777A361B-253D-4461-BB41-89D82972233F}" type="slidenum">
              <a:rPr lang="en-US"/>
              <a:pPr>
                <a:defRPr/>
              </a:pPr>
              <a:t>‹#›</a:t>
            </a:fld>
            <a:endParaRPr lang="en-US" dirty="0"/>
          </a:p>
        </p:txBody>
      </p:sp>
    </p:spTree>
    <p:extLst>
      <p:ext uri="{BB962C8B-B14F-4D97-AF65-F5344CB8AC3E}">
        <p14:creationId xmlns:p14="http://schemas.microsoft.com/office/powerpoint/2010/main" val="25860865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6A08636-0093-4543-A11A-F96A3BC559E6}"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E1B9D49-C0C0-4228-B817-9F91D96B458D}" type="slidenum">
              <a:rPr lang="en-US"/>
              <a:pPr>
                <a:defRPr/>
              </a:pPr>
              <a:t>‹#›</a:t>
            </a:fld>
            <a:endParaRPr lang="en-US" dirty="0"/>
          </a:p>
        </p:txBody>
      </p:sp>
    </p:spTree>
    <p:extLst>
      <p:ext uri="{BB962C8B-B14F-4D97-AF65-F5344CB8AC3E}">
        <p14:creationId xmlns:p14="http://schemas.microsoft.com/office/powerpoint/2010/main" val="37256664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8B430D5-D7D5-46A9-A9BB-5849268E5407}"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23AD739-A8F1-4DD7-A6A2-E1F076C47C56}" type="slidenum">
              <a:rPr lang="en-US"/>
              <a:pPr>
                <a:defRPr/>
              </a:pPr>
              <a:t>‹#›</a:t>
            </a:fld>
            <a:endParaRPr lang="en-US" dirty="0"/>
          </a:p>
        </p:txBody>
      </p:sp>
    </p:spTree>
    <p:extLst>
      <p:ext uri="{BB962C8B-B14F-4D97-AF65-F5344CB8AC3E}">
        <p14:creationId xmlns:p14="http://schemas.microsoft.com/office/powerpoint/2010/main" val="3474287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ADA63CC-F533-43BB-9494-09EAC3720A23}" type="datetime1">
              <a:rPr lang="en-US"/>
              <a:pPr>
                <a:defRPr/>
              </a:pPr>
              <a:t>9/17/2012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398291CB-6F1A-402F-A70A-327A12D1EB0E}" type="slidenum">
              <a:rPr lang="en-US"/>
              <a:pPr>
                <a:defRPr/>
              </a:pPr>
              <a:t>‹#›</a:t>
            </a:fld>
            <a:endParaRPr lang="en-US" dirty="0"/>
          </a:p>
        </p:txBody>
      </p:sp>
    </p:spTree>
    <p:extLst>
      <p:ext uri="{BB962C8B-B14F-4D97-AF65-F5344CB8AC3E}">
        <p14:creationId xmlns:p14="http://schemas.microsoft.com/office/powerpoint/2010/main" val="7140230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C3985AD-4A38-4BEF-B7C9-1171C2C9D1EE}" type="datetime1">
              <a:rPr lang="en-US"/>
              <a:pPr>
                <a:defRPr/>
              </a:pPr>
              <a:t>9/17/2012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139B6538-4665-474E-8013-E749EBD10B37}" type="slidenum">
              <a:rPr lang="en-US"/>
              <a:pPr>
                <a:defRPr/>
              </a:pPr>
              <a:t>‹#›</a:t>
            </a:fld>
            <a:endParaRPr lang="en-US" dirty="0"/>
          </a:p>
        </p:txBody>
      </p:sp>
    </p:spTree>
    <p:extLst>
      <p:ext uri="{BB962C8B-B14F-4D97-AF65-F5344CB8AC3E}">
        <p14:creationId xmlns:p14="http://schemas.microsoft.com/office/powerpoint/2010/main" val="960941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ea typeface="ＭＳ Ｐゴシック" pitchFamily="34" charset="-128"/>
              </a:defRPr>
            </a:lvl1pPr>
          </a:lstStyle>
          <a:p>
            <a:pPr>
              <a:defRPr/>
            </a:pPr>
            <a:fld id="{AB270972-3479-4082-AC60-58113A413817}"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B30EA98F-FC00-428D-9CFF-23DD7B613EFC}" type="slidenum">
              <a:rPr lang="en-US"/>
              <a:pPr>
                <a:defRPr/>
              </a:pPr>
              <a:t>‹#›</a:t>
            </a:fld>
            <a:endParaRPr lang="en-US" dirty="0"/>
          </a:p>
        </p:txBody>
      </p:sp>
    </p:spTree>
    <p:extLst>
      <p:ext uri="{BB962C8B-B14F-4D97-AF65-F5344CB8AC3E}">
        <p14:creationId xmlns:p14="http://schemas.microsoft.com/office/powerpoint/2010/main" val="39704360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120757-9DA8-4C70-899E-885D6A84280E}" type="datetime1">
              <a:rPr lang="en-US"/>
              <a:pPr>
                <a:defRPr/>
              </a:pPr>
              <a:t>9/17/2012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B077C96-A84F-485F-9418-48F9877A1BEA}" type="slidenum">
              <a:rPr lang="en-US"/>
              <a:pPr>
                <a:defRPr/>
              </a:pPr>
              <a:t>‹#›</a:t>
            </a:fld>
            <a:endParaRPr lang="en-US" dirty="0"/>
          </a:p>
        </p:txBody>
      </p:sp>
    </p:spTree>
    <p:extLst>
      <p:ext uri="{BB962C8B-B14F-4D97-AF65-F5344CB8AC3E}">
        <p14:creationId xmlns:p14="http://schemas.microsoft.com/office/powerpoint/2010/main" val="23032003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866DA93-FBD0-46EF-85FE-576592AC1FA3}"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8F02C948-E4D5-4FCE-A00B-DFFACD75E2AE}" type="slidenum">
              <a:rPr lang="en-US"/>
              <a:pPr>
                <a:defRPr/>
              </a:pPr>
              <a:t>‹#›</a:t>
            </a:fld>
            <a:endParaRPr lang="en-US" dirty="0"/>
          </a:p>
        </p:txBody>
      </p:sp>
    </p:spTree>
    <p:extLst>
      <p:ext uri="{BB962C8B-B14F-4D97-AF65-F5344CB8AC3E}">
        <p14:creationId xmlns:p14="http://schemas.microsoft.com/office/powerpoint/2010/main" val="41008901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914E6E0-3148-49E9-928E-4FE058416670}"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0DD4E1F2-23B2-4D1F-915D-E50E15134F6D}" type="slidenum">
              <a:rPr lang="en-US"/>
              <a:pPr>
                <a:defRPr/>
              </a:pPr>
              <a:t>‹#›</a:t>
            </a:fld>
            <a:endParaRPr lang="en-US" dirty="0"/>
          </a:p>
        </p:txBody>
      </p:sp>
    </p:spTree>
    <p:extLst>
      <p:ext uri="{BB962C8B-B14F-4D97-AF65-F5344CB8AC3E}">
        <p14:creationId xmlns:p14="http://schemas.microsoft.com/office/powerpoint/2010/main" val="3319923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A9C5FC7-713A-4D02-B194-DDCA9747EB23}"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C05EC7A-D3E7-47EB-92C3-36AD47024204}" type="slidenum">
              <a:rPr lang="en-US"/>
              <a:pPr>
                <a:defRPr/>
              </a:pPr>
              <a:t>‹#›</a:t>
            </a:fld>
            <a:endParaRPr lang="en-US" dirty="0"/>
          </a:p>
        </p:txBody>
      </p:sp>
    </p:spTree>
    <p:extLst>
      <p:ext uri="{BB962C8B-B14F-4D97-AF65-F5344CB8AC3E}">
        <p14:creationId xmlns:p14="http://schemas.microsoft.com/office/powerpoint/2010/main" val="39273588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196E2A3-BCDF-4599-91A1-D87C1ED5915D}" type="datetime1">
              <a:rPr lang="en-US"/>
              <a:pPr>
                <a:defRPr/>
              </a:pPr>
              <a:t>9/17/2012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1584424-B152-4C52-85B1-41C3BF7684AC}" type="slidenum">
              <a:rPr lang="en-US"/>
              <a:pPr>
                <a:defRPr/>
              </a:pPr>
              <a:t>‹#›</a:t>
            </a:fld>
            <a:endParaRPr lang="en-US" dirty="0"/>
          </a:p>
        </p:txBody>
      </p:sp>
    </p:spTree>
    <p:extLst>
      <p:ext uri="{BB962C8B-B14F-4D97-AF65-F5344CB8AC3E}">
        <p14:creationId xmlns:p14="http://schemas.microsoft.com/office/powerpoint/2010/main" val="2311657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dirty="0" smtClean="0"/>
          </a:p>
        </p:txBody>
      </p:sp>
      <p:sp>
        <p:nvSpPr>
          <p:cNvPr id="5" name="Rectangle 16"/>
          <p:cNvSpPr>
            <a:spLocks noGrp="1" noChangeArrowheads="1"/>
          </p:cNvSpPr>
          <p:nvPr>
            <p:ph type="dt" sz="half" idx="10"/>
          </p:nvPr>
        </p:nvSpPr>
        <p:spPr>
          <a:ln/>
        </p:spPr>
        <p:txBody>
          <a:bodyPr/>
          <a:lstStyle>
            <a:lvl1pPr>
              <a:defRPr/>
            </a:lvl1pPr>
          </a:lstStyle>
          <a:p>
            <a:pPr>
              <a:defRPr/>
            </a:pPr>
            <a:endParaRPr lang="en-US" altLang="en-US" dirty="0"/>
          </a:p>
        </p:txBody>
      </p:sp>
      <p:sp>
        <p:nvSpPr>
          <p:cNvPr id="6" name="Rectangle 17"/>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18"/>
          <p:cNvSpPr>
            <a:spLocks noGrp="1" noChangeArrowheads="1"/>
          </p:cNvSpPr>
          <p:nvPr>
            <p:ph type="sldNum" sz="quarter" idx="12"/>
          </p:nvPr>
        </p:nvSpPr>
        <p:spPr>
          <a:ln/>
        </p:spPr>
        <p:txBody>
          <a:bodyPr/>
          <a:lstStyle>
            <a:lvl1pPr>
              <a:defRPr/>
            </a:lvl1pPr>
          </a:lstStyle>
          <a:p>
            <a:pPr>
              <a:defRPr/>
            </a:pPr>
            <a:fld id="{EBD18D1C-F932-4CE3-8251-2C3CC2E17876}" type="slidenum">
              <a:rPr lang="en-US" altLang="en-US"/>
              <a:pPr>
                <a:defRPr/>
              </a:pPr>
              <a:t>‹#›</a:t>
            </a:fld>
            <a:endParaRPr lang="en-US" altLang="en-US" dirty="0"/>
          </a:p>
        </p:txBody>
      </p:sp>
    </p:spTree>
    <p:extLst>
      <p:ext uri="{BB962C8B-B14F-4D97-AF65-F5344CB8AC3E}">
        <p14:creationId xmlns:p14="http://schemas.microsoft.com/office/powerpoint/2010/main" val="3154888793"/>
      </p:ext>
    </p:extLst>
  </p:cSld>
  <p:clrMapOvr>
    <a:masterClrMapping/>
  </p:clrMapOvr>
  <p:transition spd="slow">
    <p:zo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rtlCol="0">
            <a:normAutofit/>
          </a:bodyPr>
          <a:lstStyle/>
          <a:p>
            <a:pPr lvl="0"/>
            <a:endParaRPr lang="en-US" noProof="0" dirty="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ltLang="en-US" dirty="0"/>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endParaRPr lang="en-US" altLang="en-US" dirty="0"/>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2AD96F61-E4BB-1C44-BE3C-050254373761}" type="slidenum">
              <a:rPr lang="en-US"/>
              <a:pPr/>
              <a:t>‹#›</a:t>
            </a:fld>
            <a:endParaRPr lang="en-US" dirty="0"/>
          </a:p>
        </p:txBody>
      </p:sp>
    </p:spTree>
    <p:extLst>
      <p:ext uri="{BB962C8B-B14F-4D97-AF65-F5344CB8AC3E}">
        <p14:creationId xmlns:p14="http://schemas.microsoft.com/office/powerpoint/2010/main" val="508192536"/>
      </p:ext>
    </p:extLst>
  </p:cSld>
  <p:clrMapOvr>
    <a:masterClrMapping/>
  </p:clrMapOvr>
  <p:transition spd="slow">
    <p:checker dir="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0" y="190500"/>
            <a:ext cx="7010400" cy="15271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905000"/>
            <a:ext cx="3429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905000"/>
            <a:ext cx="3429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629400" y="6248400"/>
            <a:ext cx="1905000" cy="457200"/>
          </a:xfr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276600" y="6248400"/>
            <a:ext cx="2895600" cy="457200"/>
          </a:xfrm>
        </p:spPr>
        <p:txBody>
          <a:bodyPr/>
          <a:lstStyle>
            <a:lvl1pPr>
              <a:defRPr/>
            </a:lvl1pPr>
          </a:lstStyle>
          <a:p>
            <a:pPr>
              <a:defRPr/>
            </a:pPr>
            <a:endParaRPr lang="en-US" dirty="0"/>
          </a:p>
        </p:txBody>
      </p:sp>
      <p:sp>
        <p:nvSpPr>
          <p:cNvPr id="7" name="Slide Number Placeholder 6"/>
          <p:cNvSpPr>
            <a:spLocks noGrp="1"/>
          </p:cNvSpPr>
          <p:nvPr>
            <p:ph type="sldNum" sz="quarter" idx="12"/>
          </p:nvPr>
        </p:nvSpPr>
        <p:spPr>
          <a:xfrm>
            <a:off x="1524000" y="6248400"/>
            <a:ext cx="1295400" cy="457200"/>
          </a:xfrm>
        </p:spPr>
        <p:txBody>
          <a:bodyPr/>
          <a:lstStyle>
            <a:lvl1pPr>
              <a:defRPr/>
            </a:lvl1pPr>
          </a:lstStyle>
          <a:p>
            <a:fld id="{8B299703-B68D-F445-A75E-DECB249CC6AE}" type="slidenum">
              <a:rPr lang="en-US"/>
              <a:pPr/>
              <a:t>‹#›</a:t>
            </a:fld>
            <a:endParaRPr lang="en-US" dirty="0"/>
          </a:p>
        </p:txBody>
      </p:sp>
    </p:spTree>
    <p:extLst>
      <p:ext uri="{BB962C8B-B14F-4D97-AF65-F5344CB8AC3E}">
        <p14:creationId xmlns:p14="http://schemas.microsoft.com/office/powerpoint/2010/main" val="1439984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ea typeface="ＭＳ Ｐゴシック" pitchFamily="34" charset="-128"/>
              </a:defRPr>
            </a:lvl1pPr>
          </a:lstStyle>
          <a:p>
            <a:pPr>
              <a:defRPr/>
            </a:pPr>
            <a:fld id="{3582C37B-240E-44ED-A693-CC45CC173A81}"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0EC0A38D-3C6A-4462-A149-DAEC8628E8B4}" type="slidenum">
              <a:rPr lang="en-US"/>
              <a:pPr>
                <a:defRPr/>
              </a:pPr>
              <a:t>‹#›</a:t>
            </a:fld>
            <a:endParaRPr lang="en-US" dirty="0"/>
          </a:p>
        </p:txBody>
      </p:sp>
    </p:spTree>
    <p:extLst>
      <p:ext uri="{BB962C8B-B14F-4D97-AF65-F5344CB8AC3E}">
        <p14:creationId xmlns:p14="http://schemas.microsoft.com/office/powerpoint/2010/main" val="2672537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ea typeface="ＭＳ Ｐゴシック" pitchFamily="34" charset="-128"/>
              </a:defRPr>
            </a:lvl1pPr>
          </a:lstStyle>
          <a:p>
            <a:pPr>
              <a:defRPr/>
            </a:pPr>
            <a:fld id="{8F12F0AB-6A47-43AC-97DE-E40FCFB85C96}" type="datetime1">
              <a:rPr lang="en-US"/>
              <a:pPr>
                <a:defRPr/>
              </a:pPr>
              <a:t>9/17/2012</a:t>
            </a:fld>
            <a:endParaRPr lang="en-US" dirty="0"/>
          </a:p>
        </p:txBody>
      </p:sp>
      <p:sp>
        <p:nvSpPr>
          <p:cNvPr id="8"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8747B001-50D3-409A-BF12-789014A0B603}" type="slidenum">
              <a:rPr lang="en-US"/>
              <a:pPr>
                <a:defRPr/>
              </a:pPr>
              <a:t>‹#›</a:t>
            </a:fld>
            <a:endParaRPr lang="en-US" dirty="0"/>
          </a:p>
        </p:txBody>
      </p:sp>
    </p:spTree>
    <p:extLst>
      <p:ext uri="{BB962C8B-B14F-4D97-AF65-F5344CB8AC3E}">
        <p14:creationId xmlns:p14="http://schemas.microsoft.com/office/powerpoint/2010/main" val="4247613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ea typeface="ＭＳ Ｐゴシック" pitchFamily="34" charset="-128"/>
              </a:defRPr>
            </a:lvl1pPr>
          </a:lstStyle>
          <a:p>
            <a:pPr>
              <a:defRPr/>
            </a:pPr>
            <a:fld id="{DEEB66A8-276C-4507-A574-745F7FD8E259}" type="datetime1">
              <a:rPr lang="en-US"/>
              <a:pPr>
                <a:defRPr/>
              </a:pPr>
              <a:t>9/17/2012</a:t>
            </a:fld>
            <a:endParaRPr lang="en-US" dirty="0"/>
          </a:p>
        </p:txBody>
      </p:sp>
      <p:sp>
        <p:nvSpPr>
          <p:cNvPr id="4"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38527CDB-B5CB-4F33-BAAF-2C854459CCFB}" type="slidenum">
              <a:rPr lang="en-US"/>
              <a:pPr>
                <a:defRPr/>
              </a:pPr>
              <a:t>‹#›</a:t>
            </a:fld>
            <a:endParaRPr lang="en-US" dirty="0"/>
          </a:p>
        </p:txBody>
      </p:sp>
    </p:spTree>
    <p:extLst>
      <p:ext uri="{BB962C8B-B14F-4D97-AF65-F5344CB8AC3E}">
        <p14:creationId xmlns:p14="http://schemas.microsoft.com/office/powerpoint/2010/main" val="2958505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ea typeface="ＭＳ Ｐゴシック" pitchFamily="34" charset="-128"/>
              </a:defRPr>
            </a:lvl1pPr>
          </a:lstStyle>
          <a:p>
            <a:pPr>
              <a:defRPr/>
            </a:pPr>
            <a:fld id="{48457327-E465-4B2E-BAF4-73ED7275ACF5}" type="datetime1">
              <a:rPr lang="en-US"/>
              <a:pPr>
                <a:defRPr/>
              </a:pPr>
              <a:t>9/17/2012</a:t>
            </a:fld>
            <a:endParaRPr lang="en-US" dirty="0"/>
          </a:p>
        </p:txBody>
      </p:sp>
      <p:sp>
        <p:nvSpPr>
          <p:cNvPr id="3"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5543D04C-4957-4EB0-84F7-AE1BC560EB5F}" type="slidenum">
              <a:rPr lang="en-US"/>
              <a:pPr>
                <a:defRPr/>
              </a:pPr>
              <a:t>‹#›</a:t>
            </a:fld>
            <a:endParaRPr lang="en-US" dirty="0"/>
          </a:p>
        </p:txBody>
      </p:sp>
    </p:spTree>
    <p:extLst>
      <p:ext uri="{BB962C8B-B14F-4D97-AF65-F5344CB8AC3E}">
        <p14:creationId xmlns:p14="http://schemas.microsoft.com/office/powerpoint/2010/main" val="150619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ea typeface="ＭＳ Ｐゴシック" pitchFamily="34" charset="-128"/>
              </a:defRPr>
            </a:lvl1pPr>
          </a:lstStyle>
          <a:p>
            <a:pPr>
              <a:defRPr/>
            </a:pPr>
            <a:fld id="{28627859-6765-4F19-93EE-7CCCC6508D9A}"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17913F3E-2700-495B-9C71-B39A07E04369}" type="slidenum">
              <a:rPr lang="en-US"/>
              <a:pPr>
                <a:defRPr/>
              </a:pPr>
              <a:t>‹#›</a:t>
            </a:fld>
            <a:endParaRPr lang="en-US" dirty="0"/>
          </a:p>
        </p:txBody>
      </p:sp>
    </p:spTree>
    <p:extLst>
      <p:ext uri="{BB962C8B-B14F-4D97-AF65-F5344CB8AC3E}">
        <p14:creationId xmlns:p14="http://schemas.microsoft.com/office/powerpoint/2010/main" val="2276442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ea typeface="ＭＳ Ｐゴシック" pitchFamily="34" charset="-128"/>
              </a:defRPr>
            </a:lvl1pPr>
          </a:lstStyle>
          <a:p>
            <a:pPr>
              <a:defRPr/>
            </a:pPr>
            <a:fld id="{22C3F071-866D-4FCA-9A2E-ECDF2B0CE065}" type="datetime1">
              <a:rPr lang="en-US"/>
              <a:pPr>
                <a:defRPr/>
              </a:pPr>
              <a:t>9/17/2012</a:t>
            </a:fld>
            <a:endParaRPr lang="en-US" dirty="0"/>
          </a:p>
        </p:txBody>
      </p:sp>
      <p:sp>
        <p:nvSpPr>
          <p:cNvPr id="6" name="Footer Placeholder 4"/>
          <p:cNvSpPr>
            <a:spLocks noGrp="1"/>
          </p:cNvSpPr>
          <p:nvPr>
            <p:ph type="ftr" sz="quarter" idx="11"/>
          </p:nvPr>
        </p:nvSpPr>
        <p:spPr/>
        <p:txBody>
          <a:bodyPr/>
          <a:lstStyle>
            <a:lvl1pPr>
              <a:defRPr>
                <a:ea typeface="ＭＳ Ｐゴシック" pitchFamily="34" charset="-128"/>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ea typeface="ＭＳ Ｐゴシック" pitchFamily="34" charset="-128"/>
              </a:defRPr>
            </a:lvl1pPr>
          </a:lstStyle>
          <a:p>
            <a:pPr>
              <a:defRPr/>
            </a:pPr>
            <a:fld id="{16EF5B5D-75DC-4EE9-BAB8-13A33A04218E}" type="slidenum">
              <a:rPr lang="en-US"/>
              <a:pPr>
                <a:defRPr/>
              </a:pPr>
              <a:t>‹#›</a:t>
            </a:fld>
            <a:endParaRPr lang="en-US" dirty="0"/>
          </a:p>
        </p:txBody>
      </p:sp>
    </p:spTree>
    <p:extLst>
      <p:ext uri="{BB962C8B-B14F-4D97-AF65-F5344CB8AC3E}">
        <p14:creationId xmlns:p14="http://schemas.microsoft.com/office/powerpoint/2010/main" val="82443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2.jpe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3.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108" charset="0"/>
                <a:ea typeface="ＭＳ Ｐゴシック" pitchFamily="-108" charset="-128"/>
              </a:defRPr>
            </a:lvl1pPr>
          </a:lstStyle>
          <a:p>
            <a:pPr fontAlgn="base">
              <a:spcBef>
                <a:spcPct val="0"/>
              </a:spcBef>
              <a:spcAft>
                <a:spcPct val="0"/>
              </a:spcAft>
              <a:defRPr/>
            </a:pPr>
            <a:fld id="{1AD00D92-4A99-42F6-9199-A6F5560B81B2}" type="datetime1">
              <a:rPr lang="en-US"/>
              <a:pPr fontAlgn="base">
                <a:spcBef>
                  <a:spcPct val="0"/>
                </a:spcBef>
                <a:spcAft>
                  <a:spcPct val="0"/>
                </a:spcAft>
                <a:defRPr/>
              </a:pPr>
              <a:t>9/17/2012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108" charset="0"/>
                <a:ea typeface="ＭＳ Ｐゴシック" pitchFamily="-108" charset="-128"/>
              </a:defRPr>
            </a:lvl1pPr>
          </a:lstStyle>
          <a:p>
            <a:pPr fontAlgn="base">
              <a:spcBef>
                <a:spcPct val="0"/>
              </a:spcBef>
              <a:spcAft>
                <a:spcPct val="0"/>
              </a:spcAft>
              <a:defRPr/>
            </a:pPr>
            <a:endParaRPr lang="en-US" dirty="0"/>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108" charset="0"/>
                <a:ea typeface="ＭＳ Ｐゴシック" pitchFamily="-108" charset="-128"/>
              </a:defRPr>
            </a:lvl1pPr>
          </a:lstStyle>
          <a:p>
            <a:pPr fontAlgn="base">
              <a:spcBef>
                <a:spcPct val="0"/>
              </a:spcBef>
              <a:spcAft>
                <a:spcPct val="0"/>
              </a:spcAft>
              <a:defRPr/>
            </a:pPr>
            <a:fld id="{BEE7A7A3-ED7E-4BB1-AAB3-C97E5B9780D7}" type="slidenum">
              <a:rPr lang="en-US"/>
              <a:pPr fontAlgn="base">
                <a:spcBef>
                  <a:spcPct val="0"/>
                </a:spcBef>
                <a:spcAft>
                  <a:spcPct val="0"/>
                </a:spcAft>
                <a:defRPr/>
              </a:pPr>
              <a:t>‹#›</a:t>
            </a:fld>
            <a:endParaRPr lang="en-US" dirty="0"/>
          </a:p>
        </p:txBody>
      </p:sp>
    </p:spTree>
    <p:extLst>
      <p:ext uri="{BB962C8B-B14F-4D97-AF65-F5344CB8AC3E}">
        <p14:creationId xmlns:p14="http://schemas.microsoft.com/office/powerpoint/2010/main" val="1580560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Times New Roman" pitchFamily="18" charset="0"/>
          <a:ea typeface="ＭＳ Ｐゴシック" charset="-128"/>
          <a:cs typeface="ＭＳ Ｐゴシック" charset="-128"/>
        </a:defRPr>
      </a:lvl5pPr>
      <a:lvl6pPr marL="457200" algn="ctr"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fontAlgn="base">
              <a:spcBef>
                <a:spcPct val="0"/>
              </a:spcBef>
              <a:spcAft>
                <a:spcPct val="0"/>
              </a:spcAft>
              <a:defRPr/>
            </a:pPr>
            <a:fld id="{5461843D-7A29-4238-BC49-4F741330D638}" type="datetime1">
              <a:rPr lang="en-US">
                <a:ea typeface="ＭＳ Ｐゴシック" pitchFamily="34" charset="-128"/>
              </a:rPr>
              <a:pPr fontAlgn="base">
                <a:spcBef>
                  <a:spcPct val="0"/>
                </a:spcBef>
                <a:spcAft>
                  <a:spcPct val="0"/>
                </a:spcAft>
                <a:defRPr/>
              </a:pPr>
              <a:t>9/17/2012</a:t>
            </a:fld>
            <a:endParaRPr lang="en-US" dirty="0">
              <a:ea typeface="ＭＳ Ｐゴシック"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ea typeface="ＭＳ Ｐゴシック" charset="0"/>
                <a:cs typeface="ＭＳ Ｐゴシック" charset="0"/>
              </a:defRPr>
            </a:lvl1pPr>
          </a:lstStyle>
          <a:p>
            <a:pPr fontAlgn="base">
              <a:spcBef>
                <a:spcPct val="0"/>
              </a:spcBef>
              <a:spcAft>
                <a:spcPct val="0"/>
              </a:spcAft>
              <a:defRPr/>
            </a:pPr>
            <a:endParaRPr lang="en-US" dirty="0"/>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fontAlgn="base">
              <a:spcBef>
                <a:spcPct val="0"/>
              </a:spcBef>
              <a:spcAft>
                <a:spcPct val="0"/>
              </a:spcAft>
              <a:defRPr/>
            </a:pPr>
            <a:fld id="{65F6B8AE-3A48-47E8-B676-4FB20ED49397}" type="slidenum">
              <a:rPr lang="en-US">
                <a:ea typeface="ＭＳ Ｐゴシック" pitchFamily="34" charset="-128"/>
              </a:rPr>
              <a:pPr fontAlgn="base">
                <a:spcBef>
                  <a:spcPct val="0"/>
                </a:spcBef>
                <a:spcAft>
                  <a:spcPct val="0"/>
                </a:spcAft>
                <a:defRPr/>
              </a:pPr>
              <a:t>‹#›</a:t>
            </a:fld>
            <a:endParaRPr lang="en-US" dirty="0">
              <a:ea typeface="ＭＳ Ｐゴシック" pitchFamily="34" charset="-128"/>
            </a:endParaRPr>
          </a:p>
        </p:txBody>
      </p:sp>
    </p:spTree>
    <p:extLst>
      <p:ext uri="{BB962C8B-B14F-4D97-AF65-F5344CB8AC3E}">
        <p14:creationId xmlns:p14="http://schemas.microsoft.com/office/powerpoint/2010/main" val="27024072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fontAlgn="base">
              <a:spcBef>
                <a:spcPct val="0"/>
              </a:spcBef>
              <a:spcAft>
                <a:spcPct val="0"/>
              </a:spcAft>
              <a:defRPr/>
            </a:pPr>
            <a:fld id="{EAC30B48-1A21-4353-A0BF-DE4F3E27D03F}" type="datetime1">
              <a:rPr lang="en-US">
                <a:ea typeface="ＭＳ Ｐゴシック" pitchFamily="34" charset="-128"/>
              </a:rPr>
              <a:pPr fontAlgn="base">
                <a:spcBef>
                  <a:spcPct val="0"/>
                </a:spcBef>
                <a:spcAft>
                  <a:spcPct val="0"/>
                </a:spcAft>
                <a:defRPr/>
              </a:pPr>
              <a:t>9/17/2012</a:t>
            </a:fld>
            <a:endParaRPr lang="en-US" dirty="0">
              <a:ea typeface="ＭＳ Ｐゴシック"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ea typeface="ＭＳ Ｐゴシック" charset="0"/>
                <a:cs typeface="ＭＳ Ｐゴシック" charset="0"/>
              </a:defRPr>
            </a:lvl1pPr>
          </a:lstStyle>
          <a:p>
            <a:pPr fontAlgn="base">
              <a:spcBef>
                <a:spcPct val="0"/>
              </a:spcBef>
              <a:spcAft>
                <a:spcPct val="0"/>
              </a:spcAft>
              <a:defRPr/>
            </a:pPr>
            <a:endParaRPr lang="en-US" dirty="0"/>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fontAlgn="base">
              <a:spcBef>
                <a:spcPct val="0"/>
              </a:spcBef>
              <a:spcAft>
                <a:spcPct val="0"/>
              </a:spcAft>
              <a:defRPr/>
            </a:pPr>
            <a:fld id="{E345377A-36F7-4302-B9DA-33E6AC06819C}" type="slidenum">
              <a:rPr lang="en-US">
                <a:ea typeface="ＭＳ Ｐゴシック" pitchFamily="34" charset="-128"/>
              </a:rPr>
              <a:pPr fontAlgn="base">
                <a:spcBef>
                  <a:spcPct val="0"/>
                </a:spcBef>
                <a:spcAft>
                  <a:spcPct val="0"/>
                </a:spcAft>
                <a:defRPr/>
              </a:pPr>
              <a:t>‹#›</a:t>
            </a:fld>
            <a:endParaRPr lang="en-US" dirty="0">
              <a:ea typeface="ＭＳ Ｐゴシック" pitchFamily="34" charset="-128"/>
            </a:endParaRPr>
          </a:p>
        </p:txBody>
      </p:sp>
    </p:spTree>
    <p:extLst>
      <p:ext uri="{BB962C8B-B14F-4D97-AF65-F5344CB8AC3E}">
        <p14:creationId xmlns:p14="http://schemas.microsoft.com/office/powerpoint/2010/main" val="237710604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5.xml"/><Relationship Id="rId1" Type="http://schemas.openxmlformats.org/officeDocument/2006/relationships/vmlDrawing" Target="../drawings/vmlDrawing1.vml"/><Relationship Id="rId5" Type="http://schemas.openxmlformats.org/officeDocument/2006/relationships/image" Target="../media/image14.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5.xml"/><Relationship Id="rId1" Type="http://schemas.openxmlformats.org/officeDocument/2006/relationships/vmlDrawing" Target="../drawings/vmlDrawing2.vml"/><Relationship Id="rId4" Type="http://schemas.openxmlformats.org/officeDocument/2006/relationships/image" Target="../media/image15.wmf"/></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36.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5.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35.xml"/><Relationship Id="rId5" Type="http://schemas.openxmlformats.org/officeDocument/2006/relationships/image" Target="../media/image38.jpe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5.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37.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8434" name="Picture 3" descr="horizontal_logo_lowres.jp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324600" y="5672138"/>
            <a:ext cx="24384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5"/>
          <p:cNvSpPr txBox="1">
            <a:spLocks noChangeArrowheads="1"/>
          </p:cNvSpPr>
          <p:nvPr/>
        </p:nvSpPr>
        <p:spPr bwMode="auto">
          <a:xfrm>
            <a:off x="1295400" y="3009106"/>
            <a:ext cx="6934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eaLnBrk="1" fontAlgn="base" hangingPunct="1">
              <a:spcBef>
                <a:spcPct val="0"/>
              </a:spcBef>
              <a:spcAft>
                <a:spcPct val="0"/>
              </a:spcAft>
            </a:pPr>
            <a:r>
              <a:rPr lang="en-US" sz="3200" b="1" dirty="0" smtClean="0">
                <a:solidFill>
                  <a:srgbClr val="000000"/>
                </a:solidFill>
                <a:latin typeface="Calibri" pitchFamily="34" charset="0"/>
                <a:cs typeface="Calibri" pitchFamily="34" charset="0"/>
              </a:rPr>
              <a:t>Ecology</a:t>
            </a:r>
          </a:p>
          <a:p>
            <a:pPr algn="ctr" eaLnBrk="1" fontAlgn="base" hangingPunct="1">
              <a:spcBef>
                <a:spcPct val="0"/>
              </a:spcBef>
              <a:spcAft>
                <a:spcPct val="0"/>
              </a:spcAft>
            </a:pPr>
            <a:r>
              <a:rPr lang="en-US" sz="3200" b="1" dirty="0" smtClean="0">
                <a:solidFill>
                  <a:srgbClr val="000000"/>
                </a:solidFill>
                <a:latin typeface="Calibri" pitchFamily="34" charset="0"/>
                <a:cs typeface="Calibri" pitchFamily="34" charset="0"/>
              </a:rPr>
              <a:t>Community Ecology</a:t>
            </a:r>
          </a:p>
          <a:p>
            <a:pPr algn="ctr" eaLnBrk="1" fontAlgn="base" hangingPunct="1">
              <a:spcBef>
                <a:spcPct val="0"/>
              </a:spcBef>
              <a:spcAft>
                <a:spcPct val="0"/>
              </a:spcAft>
            </a:pPr>
            <a:endParaRPr lang="en-US" sz="3200" b="1" dirty="0">
              <a:solidFill>
                <a:srgbClr val="000000"/>
              </a:solidFill>
              <a:latin typeface="Calibri" pitchFamily="34" charset="0"/>
              <a:cs typeface="Calibri" pitchFamily="34" charset="0"/>
            </a:endParaRPr>
          </a:p>
          <a:p>
            <a:pPr eaLnBrk="1" fontAlgn="base" hangingPunct="1">
              <a:spcBef>
                <a:spcPct val="0"/>
              </a:spcBef>
              <a:spcAft>
                <a:spcPct val="0"/>
              </a:spcAft>
            </a:pPr>
            <a:endParaRPr lang="en-US" b="1"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val="2598496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6" name="Rectangle 10"/>
          <p:cNvSpPr>
            <a:spLocks noChangeArrowheads="1"/>
          </p:cNvSpPr>
          <p:nvPr/>
        </p:nvSpPr>
        <p:spPr bwMode="auto">
          <a:xfrm>
            <a:off x="381000" y="1371600"/>
            <a:ext cx="876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1143000" lvl="2" indent="-228600">
              <a:spcBef>
                <a:spcPct val="20000"/>
              </a:spcBef>
              <a:buFontTx/>
              <a:buChar char="•"/>
            </a:pPr>
            <a:endParaRPr lang="en-US" altLang="en-US" dirty="0"/>
          </a:p>
        </p:txBody>
      </p:sp>
      <p:sp>
        <p:nvSpPr>
          <p:cNvPr id="4109" name="Rectangle 13"/>
          <p:cNvSpPr>
            <a:spLocks noChangeArrowheads="1"/>
          </p:cNvSpPr>
          <p:nvPr/>
        </p:nvSpPr>
        <p:spPr bwMode="auto">
          <a:xfrm>
            <a:off x="228600" y="2362200"/>
            <a:ext cx="876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1143000" lvl="2" indent="-228600">
              <a:spcBef>
                <a:spcPct val="20000"/>
              </a:spcBef>
              <a:buFontTx/>
              <a:buChar char="•"/>
            </a:pPr>
            <a:endParaRPr lang="en-US" altLang="en-US" dirty="0"/>
          </a:p>
        </p:txBody>
      </p:sp>
      <p:sp>
        <p:nvSpPr>
          <p:cNvPr id="2" name="TextBox 1"/>
          <p:cNvSpPr txBox="1"/>
          <p:nvPr/>
        </p:nvSpPr>
        <p:spPr>
          <a:xfrm>
            <a:off x="0" y="-152400"/>
            <a:ext cx="9144000" cy="1200329"/>
          </a:xfrm>
          <a:prstGeom prst="rect">
            <a:avLst/>
          </a:prstGeom>
          <a:noFill/>
        </p:spPr>
        <p:txBody>
          <a:bodyPr wrap="square" rtlCol="0">
            <a:spAutoFit/>
          </a:bodyPr>
          <a:lstStyle/>
          <a:p>
            <a:pPr algn="ctr"/>
            <a:r>
              <a:rPr lang="en-US" altLang="en-US" sz="4000" b="1" dirty="0" smtClean="0">
                <a:solidFill>
                  <a:srgbClr val="FFFFFF"/>
                </a:solidFill>
              </a:rPr>
              <a:t>Killer Whales vs. Sea Otters</a:t>
            </a:r>
          </a:p>
          <a:p>
            <a:pPr algn="ctr"/>
            <a:r>
              <a:rPr lang="en-US" sz="3200" b="1" dirty="0" smtClean="0">
                <a:solidFill>
                  <a:srgbClr val="FFFFFF"/>
                </a:solidFill>
              </a:rPr>
              <a:t>Predator-Pray Energetics</a:t>
            </a:r>
            <a:endParaRPr lang="en-US" sz="3200" dirty="0">
              <a:solidFill>
                <a:srgbClr val="FFFFFF"/>
              </a:solidFill>
            </a:endParaRPr>
          </a:p>
        </p:txBody>
      </p:sp>
      <p:sp>
        <p:nvSpPr>
          <p:cNvPr id="3" name="Content Placeholder 2"/>
          <p:cNvSpPr>
            <a:spLocks noGrp="1"/>
          </p:cNvSpPr>
          <p:nvPr>
            <p:ph idx="1"/>
          </p:nvPr>
        </p:nvSpPr>
        <p:spPr>
          <a:xfrm>
            <a:off x="398585" y="1260231"/>
            <a:ext cx="8496300" cy="4724399"/>
          </a:xfrm>
        </p:spPr>
        <p:txBody>
          <a:bodyPr/>
          <a:lstStyle/>
          <a:p>
            <a:pPr marL="0" lvl="2" indent="0">
              <a:buNone/>
            </a:pPr>
            <a:r>
              <a:rPr lang="en-US" altLang="en-US" sz="2800" b="1" dirty="0" smtClean="0">
                <a:solidFill>
                  <a:schemeClr val="accent4">
                    <a:lumMod val="75000"/>
                  </a:schemeClr>
                </a:solidFill>
              </a:rPr>
              <a:t>Calculate the average caloric value of a sea otter assuming a male orca consumes five sea otters each day to meet its caloric requirement.  </a:t>
            </a:r>
          </a:p>
          <a:p>
            <a:pPr marL="0" lvl="2" indent="0">
              <a:buNone/>
            </a:pPr>
            <a:r>
              <a:rPr lang="en-US" altLang="en-US" sz="2800" b="1" dirty="0">
                <a:solidFill>
                  <a:schemeClr val="accent4">
                    <a:lumMod val="75000"/>
                  </a:schemeClr>
                </a:solidFill>
              </a:rPr>
              <a:t> </a:t>
            </a:r>
            <a:r>
              <a:rPr lang="en-US" altLang="en-US" sz="2800" b="1" dirty="0" smtClean="0">
                <a:solidFill>
                  <a:schemeClr val="accent4">
                    <a:lumMod val="75000"/>
                  </a:schemeClr>
                </a:solidFill>
              </a:rPr>
              <a:t>Using dimensional analysis or  simple arithmetic: </a:t>
            </a:r>
          </a:p>
          <a:p>
            <a:pPr marL="0" lvl="2" indent="0">
              <a:buNone/>
            </a:pPr>
            <a:endParaRPr lang="en-US" altLang="en-US" sz="2800" b="1" dirty="0">
              <a:solidFill>
                <a:schemeClr val="accent4">
                  <a:lumMod val="75000"/>
                </a:schemeClr>
              </a:solidFill>
            </a:endParaRPr>
          </a:p>
          <a:p>
            <a:pPr marL="0" lvl="2" indent="0">
              <a:buNone/>
            </a:pPr>
            <a:endParaRPr lang="en-US" altLang="en-US" sz="2800" b="1" dirty="0">
              <a:solidFill>
                <a:schemeClr val="accent4">
                  <a:lumMod val="75000"/>
                </a:schemeClr>
              </a:solidFill>
            </a:endParaRPr>
          </a:p>
          <a:p>
            <a:pPr marL="342900" lvl="2" indent="-342900"/>
            <a:endParaRPr lang="en-US" altLang="en-US" dirty="0"/>
          </a:p>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969939467"/>
              </p:ext>
            </p:extLst>
          </p:nvPr>
        </p:nvGraphicFramePr>
        <p:xfrm>
          <a:off x="582613" y="3094038"/>
          <a:ext cx="8056562" cy="3278187"/>
        </p:xfrm>
        <a:graphic>
          <a:graphicData uri="http://schemas.openxmlformats.org/presentationml/2006/ole">
            <mc:AlternateContent xmlns:mc="http://schemas.openxmlformats.org/markup-compatibility/2006">
              <mc:Choice xmlns:v="urn:schemas-microsoft-com:vml" Requires="v">
                <p:oleObj spid="_x0000_s3074" name="Equation" r:id="rId4" imgW="2869920" imgH="1168200" progId="Equation.DSMT4">
                  <p:embed/>
                </p:oleObj>
              </mc:Choice>
              <mc:Fallback>
                <p:oleObj name="Equation" r:id="rId4" imgW="2869920" imgH="1168200" progId="Equation.DSMT4">
                  <p:embed/>
                  <p:pic>
                    <p:nvPicPr>
                      <p:cNvPr id="0" name=""/>
                      <p:cNvPicPr/>
                      <p:nvPr/>
                    </p:nvPicPr>
                    <p:blipFill>
                      <a:blip r:embed="rId5"/>
                      <a:stretch>
                        <a:fillRect/>
                      </a:stretch>
                    </p:blipFill>
                    <p:spPr>
                      <a:xfrm>
                        <a:off x="582613" y="3094038"/>
                        <a:ext cx="8056562" cy="3278187"/>
                      </a:xfrm>
                      <a:prstGeom prst="rect">
                        <a:avLst/>
                      </a:prstGeom>
                    </p:spPr>
                  </p:pic>
                </p:oleObj>
              </mc:Fallback>
            </mc:AlternateContent>
          </a:graphicData>
        </a:graphic>
      </p:graphicFrame>
    </p:spTree>
    <p:extLst>
      <p:ext uri="{BB962C8B-B14F-4D97-AF65-F5344CB8AC3E}">
        <p14:creationId xmlns:p14="http://schemas.microsoft.com/office/powerpoint/2010/main" val="37634559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410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499"/>
                                          </p:stCondLst>
                                        </p:cTn>
                                        <p:tgtEl>
                                          <p:spTgt spid="410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uild="p" autoUpdateAnimBg="0"/>
      <p:bldP spid="410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6" name="Rectangle 10"/>
          <p:cNvSpPr>
            <a:spLocks noChangeArrowheads="1"/>
          </p:cNvSpPr>
          <p:nvPr/>
        </p:nvSpPr>
        <p:spPr bwMode="auto">
          <a:xfrm>
            <a:off x="381000" y="1371600"/>
            <a:ext cx="876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1143000" lvl="2" indent="-228600">
              <a:spcBef>
                <a:spcPct val="20000"/>
              </a:spcBef>
              <a:buFontTx/>
              <a:buChar char="•"/>
            </a:pPr>
            <a:endParaRPr lang="en-US" altLang="en-US" dirty="0"/>
          </a:p>
        </p:txBody>
      </p:sp>
      <p:sp>
        <p:nvSpPr>
          <p:cNvPr id="4109" name="Rectangle 13"/>
          <p:cNvSpPr>
            <a:spLocks noChangeArrowheads="1"/>
          </p:cNvSpPr>
          <p:nvPr/>
        </p:nvSpPr>
        <p:spPr bwMode="auto">
          <a:xfrm>
            <a:off x="228600" y="2362200"/>
            <a:ext cx="876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1143000" lvl="2" indent="-228600">
              <a:spcBef>
                <a:spcPct val="20000"/>
              </a:spcBef>
              <a:buFontTx/>
              <a:buChar char="•"/>
            </a:pPr>
            <a:endParaRPr lang="en-US" altLang="en-US" dirty="0"/>
          </a:p>
        </p:txBody>
      </p:sp>
      <p:sp>
        <p:nvSpPr>
          <p:cNvPr id="2" name="TextBox 1"/>
          <p:cNvSpPr txBox="1"/>
          <p:nvPr/>
        </p:nvSpPr>
        <p:spPr>
          <a:xfrm>
            <a:off x="0" y="-152400"/>
            <a:ext cx="9144000" cy="1200329"/>
          </a:xfrm>
          <a:prstGeom prst="rect">
            <a:avLst/>
          </a:prstGeom>
          <a:noFill/>
        </p:spPr>
        <p:txBody>
          <a:bodyPr wrap="square" rtlCol="0">
            <a:spAutoFit/>
          </a:bodyPr>
          <a:lstStyle/>
          <a:p>
            <a:pPr algn="ctr"/>
            <a:r>
              <a:rPr lang="en-US" altLang="en-US" sz="4000" b="1" dirty="0" smtClean="0">
                <a:solidFill>
                  <a:srgbClr val="FFFFFF"/>
                </a:solidFill>
              </a:rPr>
              <a:t>Killer Whales vs. Sea Otters</a:t>
            </a:r>
          </a:p>
          <a:p>
            <a:pPr algn="ctr"/>
            <a:r>
              <a:rPr lang="en-US" sz="3200" b="1" dirty="0" smtClean="0">
                <a:solidFill>
                  <a:srgbClr val="FFFFFF"/>
                </a:solidFill>
              </a:rPr>
              <a:t>Predator-Pray Energetics</a:t>
            </a:r>
            <a:endParaRPr lang="en-US" sz="3200" dirty="0">
              <a:solidFill>
                <a:srgbClr val="FFFFFF"/>
              </a:solidFill>
            </a:endParaRPr>
          </a:p>
        </p:txBody>
      </p:sp>
      <p:sp>
        <p:nvSpPr>
          <p:cNvPr id="3" name="Content Placeholder 2"/>
          <p:cNvSpPr>
            <a:spLocks noGrp="1"/>
          </p:cNvSpPr>
          <p:nvPr>
            <p:ph idx="1"/>
          </p:nvPr>
        </p:nvSpPr>
        <p:spPr>
          <a:xfrm>
            <a:off x="398585" y="1118267"/>
            <a:ext cx="8496300" cy="4724399"/>
          </a:xfrm>
        </p:spPr>
        <p:txBody>
          <a:bodyPr/>
          <a:lstStyle/>
          <a:p>
            <a:pPr marL="0" indent="0">
              <a:buNone/>
            </a:pPr>
            <a:r>
              <a:rPr lang="en-US" dirty="0" smtClean="0"/>
              <a:t>Assume a population of 4 male orcas feed solely on sea otters.  How many otters are lost to the community over a 6-year period? </a:t>
            </a:r>
            <a:br>
              <a:rPr lang="en-US" dirty="0" smtClean="0"/>
            </a:br>
            <a:endParaRPr lang="en-US" dirty="0" smtClean="0"/>
          </a:p>
          <a:p>
            <a:pPr marL="0" indent="0">
              <a:buNone/>
            </a:pPr>
            <a:endParaRPr lang="en-US" altLang="en-US" dirty="0"/>
          </a:p>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918754064"/>
              </p:ext>
            </p:extLst>
          </p:nvPr>
        </p:nvGraphicFramePr>
        <p:xfrm>
          <a:off x="860425" y="2749550"/>
          <a:ext cx="7424738" cy="2733675"/>
        </p:xfrm>
        <a:graphic>
          <a:graphicData uri="http://schemas.openxmlformats.org/presentationml/2006/ole">
            <mc:AlternateContent xmlns:mc="http://schemas.openxmlformats.org/markup-compatibility/2006">
              <mc:Choice xmlns:v="urn:schemas-microsoft-com:vml" Requires="v">
                <p:oleObj spid="_x0000_s4098" name="Equation" r:id="rId3" imgW="2552400" imgH="939600" progId="Equation.DSMT4">
                  <p:embed/>
                </p:oleObj>
              </mc:Choice>
              <mc:Fallback>
                <p:oleObj name="Equation" r:id="rId3" imgW="2552400" imgH="939600" progId="Equation.DSMT4">
                  <p:embed/>
                  <p:pic>
                    <p:nvPicPr>
                      <p:cNvPr id="0" name=""/>
                      <p:cNvPicPr/>
                      <p:nvPr/>
                    </p:nvPicPr>
                    <p:blipFill>
                      <a:blip r:embed="rId4"/>
                      <a:stretch>
                        <a:fillRect/>
                      </a:stretch>
                    </p:blipFill>
                    <p:spPr>
                      <a:xfrm>
                        <a:off x="860425" y="2749550"/>
                        <a:ext cx="7424738" cy="2733675"/>
                      </a:xfrm>
                      <a:prstGeom prst="rect">
                        <a:avLst/>
                      </a:prstGeom>
                    </p:spPr>
                  </p:pic>
                </p:oleObj>
              </mc:Fallback>
            </mc:AlternateContent>
          </a:graphicData>
        </a:graphic>
      </p:graphicFrame>
    </p:spTree>
    <p:extLst>
      <p:ext uri="{BB962C8B-B14F-4D97-AF65-F5344CB8AC3E}">
        <p14:creationId xmlns:p14="http://schemas.microsoft.com/office/powerpoint/2010/main" val="463253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410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499"/>
                                          </p:stCondLst>
                                        </p:cTn>
                                        <p:tgtEl>
                                          <p:spTgt spid="410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uild="p" autoUpdateAnimBg="0"/>
      <p:bldP spid="4109"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228600" y="1066800"/>
            <a:ext cx="8763000" cy="609600"/>
          </a:xfrm>
        </p:spPr>
        <p:txBody>
          <a:bodyPr/>
          <a:lstStyle/>
          <a:p>
            <a:pPr marL="0" indent="0" algn="ctr">
              <a:buNone/>
            </a:pPr>
            <a:r>
              <a:rPr lang="en-US" altLang="en-US" b="1" dirty="0"/>
              <a:t>W</a:t>
            </a:r>
            <a:r>
              <a:rPr lang="en-US" altLang="en-US" b="1" dirty="0" smtClean="0"/>
              <a:t>hy </a:t>
            </a:r>
            <a:r>
              <a:rPr lang="en-US" altLang="en-US" b="1" dirty="0"/>
              <a:t>the change?</a:t>
            </a:r>
          </a:p>
        </p:txBody>
      </p:sp>
      <p:sp>
        <p:nvSpPr>
          <p:cNvPr id="5128" name="Rectangle 8"/>
          <p:cNvSpPr>
            <a:spLocks noChangeArrowheads="1"/>
          </p:cNvSpPr>
          <p:nvPr/>
        </p:nvSpPr>
        <p:spPr bwMode="auto">
          <a:xfrm>
            <a:off x="228600" y="1600200"/>
            <a:ext cx="48768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a:spcBef>
                <a:spcPct val="20000"/>
              </a:spcBef>
              <a:buFontTx/>
              <a:buChar char="–"/>
            </a:pPr>
            <a:r>
              <a:rPr lang="en-US" altLang="en-US" sz="2800" dirty="0"/>
              <a:t>Some fish populations have declined in recent </a:t>
            </a:r>
            <a:r>
              <a:rPr lang="en-US" altLang="en-US" sz="2800" dirty="0" smtClean="0"/>
              <a:t>decades</a:t>
            </a:r>
          </a:p>
          <a:p>
            <a:pPr marL="742950" lvl="1" indent="-285750">
              <a:spcBef>
                <a:spcPct val="20000"/>
              </a:spcBef>
              <a:buFontTx/>
              <a:buChar char="–"/>
            </a:pPr>
            <a:r>
              <a:rPr lang="en-US" altLang="en-US" sz="2800" dirty="0"/>
              <a:t>Shortage of seals and sea lions resulted in killer whales preying on smaller sea </a:t>
            </a:r>
            <a:r>
              <a:rPr lang="en-US" altLang="en-US" sz="2800" dirty="0" smtClean="0"/>
              <a:t>otters</a:t>
            </a:r>
          </a:p>
          <a:p>
            <a:pPr marL="742950" lvl="1" indent="-285750">
              <a:spcBef>
                <a:spcPct val="20000"/>
              </a:spcBef>
              <a:buFontTx/>
              <a:buChar char="–"/>
            </a:pPr>
            <a:r>
              <a:rPr lang="en-US" altLang="en-US" sz="2800" dirty="0"/>
              <a:t>Shortage of certain fish caused substantial declines in harbor seals and sea lions</a:t>
            </a:r>
          </a:p>
          <a:p>
            <a:pPr marL="742950" lvl="1" indent="-285750">
              <a:spcBef>
                <a:spcPct val="20000"/>
              </a:spcBef>
              <a:buFontTx/>
              <a:buChar char="–"/>
            </a:pPr>
            <a:endParaRPr lang="en-US" altLang="en-US" sz="2800" dirty="0"/>
          </a:p>
          <a:p>
            <a:pPr marL="742950" lvl="1" indent="-285750">
              <a:spcBef>
                <a:spcPct val="20000"/>
              </a:spcBef>
              <a:buFontTx/>
              <a:buChar char="–"/>
            </a:pPr>
            <a:endParaRPr lang="en-US" altLang="en-US" sz="2800" dirty="0" smtClean="0"/>
          </a:p>
          <a:p>
            <a:pPr marL="742950" lvl="1" indent="-285750">
              <a:spcBef>
                <a:spcPct val="20000"/>
              </a:spcBef>
              <a:buFontTx/>
              <a:buChar char="–"/>
            </a:pPr>
            <a:endParaRPr lang="en-US" altLang="en-US" sz="2800" dirty="0"/>
          </a:p>
        </p:txBody>
      </p:sp>
      <p:sp>
        <p:nvSpPr>
          <p:cNvPr id="5135" name="Rectangle 15"/>
          <p:cNvSpPr>
            <a:spLocks noChangeArrowheads="1"/>
          </p:cNvSpPr>
          <p:nvPr/>
        </p:nvSpPr>
        <p:spPr bwMode="auto">
          <a:xfrm>
            <a:off x="304800" y="3048000"/>
            <a:ext cx="4648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a:spcBef>
                <a:spcPct val="20000"/>
              </a:spcBef>
              <a:buFontTx/>
              <a:buChar char="–"/>
            </a:pPr>
            <a:endParaRPr lang="en-US" altLang="en-US" sz="2800" dirty="0"/>
          </a:p>
        </p:txBody>
      </p:sp>
      <p:sp>
        <p:nvSpPr>
          <p:cNvPr id="5136" name="Rectangle 16"/>
          <p:cNvSpPr>
            <a:spLocks noChangeArrowheads="1"/>
          </p:cNvSpPr>
          <p:nvPr/>
        </p:nvSpPr>
        <p:spPr bwMode="auto">
          <a:xfrm>
            <a:off x="381000" y="4618445"/>
            <a:ext cx="44196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a:spcBef>
                <a:spcPct val="20000"/>
              </a:spcBef>
              <a:buFontTx/>
              <a:buChar char="–"/>
            </a:pPr>
            <a:endParaRPr lang="en-US" altLang="en-US" sz="2800" dirty="0"/>
          </a:p>
        </p:txBody>
      </p:sp>
      <p:pic>
        <p:nvPicPr>
          <p:cNvPr id="5139" name="Picture 19" descr="sea lion.jpg                                                   00000010Macintosh HD                   ABA78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752600"/>
            <a:ext cx="3657600" cy="41529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145" y="-152400"/>
            <a:ext cx="9144000" cy="1200329"/>
          </a:xfrm>
          <a:prstGeom prst="rect">
            <a:avLst/>
          </a:prstGeom>
          <a:noFill/>
        </p:spPr>
        <p:txBody>
          <a:bodyPr wrap="square" rtlCol="0">
            <a:spAutoFit/>
          </a:bodyPr>
          <a:lstStyle/>
          <a:p>
            <a:pPr algn="ctr"/>
            <a:r>
              <a:rPr lang="en-US" altLang="en-US" sz="3600" b="1" dirty="0" smtClean="0">
                <a:solidFill>
                  <a:srgbClr val="FFFFFF"/>
                </a:solidFill>
              </a:rPr>
              <a:t>Interestingly, The Sea </a:t>
            </a:r>
            <a:r>
              <a:rPr lang="en-US" altLang="en-US" sz="3600" b="1" dirty="0">
                <a:solidFill>
                  <a:srgbClr val="FFFFFF"/>
                </a:solidFill>
              </a:rPr>
              <a:t>Otter </a:t>
            </a:r>
            <a:r>
              <a:rPr lang="en-US" altLang="en-US" sz="3600" b="1" dirty="0" smtClean="0">
                <a:solidFill>
                  <a:srgbClr val="FFFFFF"/>
                </a:solidFill>
              </a:rPr>
              <a:t>Is Not Usually</a:t>
            </a:r>
          </a:p>
          <a:p>
            <a:pPr algn="ctr"/>
            <a:r>
              <a:rPr lang="en-US" altLang="en-US" sz="3600" b="1" dirty="0" smtClean="0">
                <a:solidFill>
                  <a:srgbClr val="FFFFFF"/>
                </a:solidFill>
              </a:rPr>
              <a:t>The Orca’s Food of Choice</a:t>
            </a:r>
            <a:endParaRPr lang="en-US" sz="3600" dirty="0">
              <a:solidFill>
                <a:srgbClr val="FFFFFF"/>
              </a:solidFill>
            </a:endParaRPr>
          </a:p>
        </p:txBody>
      </p:sp>
    </p:spTree>
    <p:extLst>
      <p:ext uri="{BB962C8B-B14F-4D97-AF65-F5344CB8AC3E}">
        <p14:creationId xmlns:p14="http://schemas.microsoft.com/office/powerpoint/2010/main" val="6958363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128">
                                            <p:txEl>
                                              <p:pRg st="0" end="0"/>
                                            </p:txEl>
                                          </p:spTgt>
                                        </p:tgtEl>
                                        <p:attrNameLst>
                                          <p:attrName>style.visibility</p:attrName>
                                        </p:attrNameLst>
                                      </p:cBhvr>
                                      <p:to>
                                        <p:strVal val="visible"/>
                                      </p:to>
                                    </p:set>
                                    <p:animEffect transition="in" filter="wipe(left)">
                                      <p:cBhvr>
                                        <p:cTn id="11" dur="500"/>
                                        <p:tgtEl>
                                          <p:spTgt spid="5128">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128">
                                            <p:txEl>
                                              <p:pRg st="1" end="1"/>
                                            </p:txEl>
                                          </p:spTgt>
                                        </p:tgtEl>
                                        <p:attrNameLst>
                                          <p:attrName>style.visibility</p:attrName>
                                        </p:attrNameLst>
                                      </p:cBhvr>
                                      <p:to>
                                        <p:strVal val="visible"/>
                                      </p:to>
                                    </p:set>
                                    <p:animEffect transition="in" filter="wipe(left)">
                                      <p:cBhvr>
                                        <p:cTn id="14" dur="500"/>
                                        <p:tgtEl>
                                          <p:spTgt spid="5128">
                                            <p:txEl>
                                              <p:pRg st="1" end="1"/>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128">
                                            <p:txEl>
                                              <p:pRg st="2" end="2"/>
                                            </p:txEl>
                                          </p:spTgt>
                                        </p:tgtEl>
                                        <p:attrNameLst>
                                          <p:attrName>style.visibility</p:attrName>
                                        </p:attrNameLst>
                                      </p:cBhvr>
                                      <p:to>
                                        <p:strVal val="visible"/>
                                      </p:to>
                                    </p:set>
                                    <p:animEffect transition="in" filter="wipe(left)">
                                      <p:cBhvr>
                                        <p:cTn id="17" dur="500"/>
                                        <p:tgtEl>
                                          <p:spTgt spid="512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nodePh="1">
                                  <p:stCondLst>
                                    <p:cond delay="0"/>
                                  </p:stCondLst>
                                  <p:endCondLst>
                                    <p:cond evt="begin" delay="0">
                                      <p:tn val="20"/>
                                    </p:cond>
                                  </p:endCondLst>
                                  <p:childTnLst>
                                    <p:set>
                                      <p:cBhvr>
                                        <p:cTn id="21" dur="1" fill="hold">
                                          <p:stCondLst>
                                            <p:cond delay="0"/>
                                          </p:stCondLst>
                                        </p:cTn>
                                        <p:tgtEl>
                                          <p:spTgt spid="5135">
                                            <p:txEl>
                                              <p:pRg st="0" end="0"/>
                                            </p:txEl>
                                          </p:spTgt>
                                        </p:tgtEl>
                                        <p:attrNameLst>
                                          <p:attrName>style.visibility</p:attrName>
                                        </p:attrNameLst>
                                      </p:cBhvr>
                                      <p:to>
                                        <p:strVal val="visible"/>
                                      </p:to>
                                    </p:set>
                                    <p:animEffect transition="in" filter="wipe(left)">
                                      <p:cBhvr>
                                        <p:cTn id="22" dur="500"/>
                                        <p:tgtEl>
                                          <p:spTgt spid="5135">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5139"/>
                                        </p:tgtEl>
                                        <p:attrNameLst>
                                          <p:attrName>style.visibility</p:attrName>
                                        </p:attrNameLst>
                                      </p:cBhvr>
                                      <p:to>
                                        <p:strVal val="visible"/>
                                      </p:to>
                                    </p:set>
                                    <p:animEffect transition="in" filter="dissolve">
                                      <p:cBhvr>
                                        <p:cTn id="27" dur="500"/>
                                        <p:tgtEl>
                                          <p:spTgt spid="513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nodePh="1">
                                  <p:stCondLst>
                                    <p:cond delay="0"/>
                                  </p:stCondLst>
                                  <p:endCondLst>
                                    <p:cond evt="begin" delay="0">
                                      <p:tn val="30"/>
                                    </p:cond>
                                  </p:endCondLst>
                                  <p:childTnLst>
                                    <p:set>
                                      <p:cBhvr>
                                        <p:cTn id="31" dur="1" fill="hold">
                                          <p:stCondLst>
                                            <p:cond delay="0"/>
                                          </p:stCondLst>
                                        </p:cTn>
                                        <p:tgtEl>
                                          <p:spTgt spid="5136">
                                            <p:txEl>
                                              <p:pRg st="0" end="0"/>
                                            </p:txEl>
                                          </p:spTgt>
                                        </p:tgtEl>
                                        <p:attrNameLst>
                                          <p:attrName>style.visibility</p:attrName>
                                        </p:attrNameLst>
                                      </p:cBhvr>
                                      <p:to>
                                        <p:strVal val="visible"/>
                                      </p:to>
                                    </p:set>
                                    <p:animEffect transition="in" filter="wipe(left)">
                                      <p:cBhvr>
                                        <p:cTn id="32" dur="500"/>
                                        <p:tgtEl>
                                          <p:spTgt spid="51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autoUpdateAnimBg="0"/>
      <p:bldP spid="5128" grpId="0" build="p" autoUpdateAnimBg="0"/>
      <p:bldP spid="5135" grpId="0" build="p" autoUpdateAnimBg="0"/>
      <p:bldP spid="513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152400" y="0"/>
            <a:ext cx="8763000" cy="838200"/>
          </a:xfrm>
        </p:spPr>
        <p:txBody>
          <a:bodyPr/>
          <a:lstStyle/>
          <a:p>
            <a:pPr marL="0" indent="0" algn="ctr">
              <a:buNone/>
            </a:pPr>
            <a:r>
              <a:rPr lang="en-US" altLang="en-US" b="1" dirty="0" smtClean="0">
                <a:solidFill>
                  <a:srgbClr val="FFFFFF"/>
                </a:solidFill>
              </a:rPr>
              <a:t>Why Should We Care About </a:t>
            </a:r>
            <a:br>
              <a:rPr lang="en-US" altLang="en-US" b="1" dirty="0" smtClean="0">
                <a:solidFill>
                  <a:srgbClr val="FFFFFF"/>
                </a:solidFill>
              </a:rPr>
            </a:br>
            <a:r>
              <a:rPr lang="en-US" altLang="en-US" b="1" dirty="0" smtClean="0">
                <a:solidFill>
                  <a:srgbClr val="FFFFFF"/>
                </a:solidFill>
              </a:rPr>
              <a:t>Declining Numbers of Sea Otters?</a:t>
            </a:r>
            <a:endParaRPr lang="en-US" altLang="en-US" b="1" dirty="0">
              <a:solidFill>
                <a:srgbClr val="FFFFFF"/>
              </a:solidFill>
            </a:endParaRPr>
          </a:p>
        </p:txBody>
      </p:sp>
      <p:pic>
        <p:nvPicPr>
          <p:cNvPr id="6156" name="Picture 12" descr="Marine diversity.jpg                                           00000010Macintosh HD                   ABA78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200400"/>
            <a:ext cx="4572000" cy="3224213"/>
          </a:xfrm>
          <a:prstGeom prst="rect">
            <a:avLst/>
          </a:prstGeom>
          <a:noFill/>
          <a:extLst>
            <a:ext uri="{909E8E84-426E-40DD-AFC4-6F175D3DCCD1}">
              <a14:hiddenFill xmlns:a14="http://schemas.microsoft.com/office/drawing/2010/main">
                <a:solidFill>
                  <a:srgbClr val="FFFFFF"/>
                </a:solidFill>
              </a14:hiddenFill>
            </a:ext>
          </a:extLst>
        </p:spPr>
      </p:pic>
      <p:sp>
        <p:nvSpPr>
          <p:cNvPr id="6152" name="Rectangle 8"/>
          <p:cNvSpPr>
            <a:spLocks noChangeArrowheads="1"/>
          </p:cNvSpPr>
          <p:nvPr/>
        </p:nvSpPr>
        <p:spPr bwMode="auto">
          <a:xfrm>
            <a:off x="228600" y="1219200"/>
            <a:ext cx="8915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ct val="20000"/>
              </a:spcBef>
              <a:buFont typeface="Arial" pitchFamily="34" charset="0"/>
              <a:buChar char="•"/>
            </a:pPr>
            <a:r>
              <a:rPr lang="en-US" altLang="en-US" sz="2800" dirty="0"/>
              <a:t>Sea </a:t>
            </a:r>
            <a:r>
              <a:rPr lang="en-US" altLang="en-US" sz="2800" dirty="0" smtClean="0"/>
              <a:t>otters are an </a:t>
            </a:r>
            <a:r>
              <a:rPr lang="en-US" altLang="en-US" sz="2800" dirty="0"/>
              <a:t>important part </a:t>
            </a:r>
            <a:r>
              <a:rPr lang="en-US" altLang="en-US" sz="2800" dirty="0" smtClean="0"/>
              <a:t>of the  </a:t>
            </a:r>
            <a:r>
              <a:rPr lang="en-US" altLang="en-US" sz="2800" dirty="0"/>
              <a:t>coastal </a:t>
            </a:r>
            <a:r>
              <a:rPr lang="en-US" altLang="en-US" sz="2800" dirty="0" smtClean="0"/>
              <a:t>community</a:t>
            </a:r>
            <a:endParaRPr lang="en-US" altLang="en-US" sz="2800" dirty="0"/>
          </a:p>
          <a:p>
            <a:pPr marL="457200" indent="-457200">
              <a:spcBef>
                <a:spcPct val="20000"/>
              </a:spcBef>
              <a:buFont typeface="Arial" pitchFamily="34" charset="0"/>
              <a:buChar char="•"/>
            </a:pPr>
            <a:r>
              <a:rPr lang="en-US" altLang="en-US" sz="2800" dirty="0" smtClean="0"/>
              <a:t>The loss </a:t>
            </a:r>
            <a:r>
              <a:rPr lang="en-US" altLang="en-US" sz="2800" dirty="0"/>
              <a:t>of sea otters </a:t>
            </a:r>
            <a:r>
              <a:rPr lang="en-US" altLang="en-US" sz="2800" dirty="0" smtClean="0"/>
              <a:t>affects the community directly and indirectly </a:t>
            </a:r>
            <a:endParaRPr lang="en-US" altLang="en-US" sz="2800" dirty="0"/>
          </a:p>
        </p:txBody>
      </p:sp>
      <p:pic>
        <p:nvPicPr>
          <p:cNvPr id="12" name="Picture 13" descr="seaotter.jpg                                                   00000010Macintosh HD                   ABA781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5149" y="3429000"/>
            <a:ext cx="2832100" cy="189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73048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6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228600" y="1066800"/>
            <a:ext cx="8763000" cy="609600"/>
          </a:xfrm>
        </p:spPr>
        <p:txBody>
          <a:bodyPr/>
          <a:lstStyle/>
          <a:p>
            <a:pPr marL="0" indent="0">
              <a:buNone/>
            </a:pPr>
            <a:r>
              <a:rPr lang="en-US" altLang="en-US" dirty="0" smtClean="0"/>
              <a:t>A </a:t>
            </a:r>
            <a:r>
              <a:rPr lang="en-US" altLang="en-US" b="1" dirty="0"/>
              <a:t>k</a:t>
            </a:r>
            <a:r>
              <a:rPr lang="en-US" altLang="en-US" b="1" dirty="0" smtClean="0"/>
              <a:t>eystone </a:t>
            </a:r>
            <a:r>
              <a:rPr lang="en-US" altLang="en-US" b="1" dirty="0"/>
              <a:t>species </a:t>
            </a:r>
            <a:r>
              <a:rPr lang="en-US" altLang="en-US" dirty="0" smtClean="0"/>
              <a:t>is one that has a strong </a:t>
            </a:r>
            <a:r>
              <a:rPr lang="en-US" altLang="en-US" dirty="0"/>
              <a:t>effect on the composition of the community</a:t>
            </a:r>
          </a:p>
        </p:txBody>
      </p:sp>
      <p:sp>
        <p:nvSpPr>
          <p:cNvPr id="9223" name="Rectangle 7"/>
          <p:cNvSpPr>
            <a:spLocks noChangeArrowheads="1"/>
          </p:cNvSpPr>
          <p:nvPr/>
        </p:nvSpPr>
        <p:spPr bwMode="auto">
          <a:xfrm>
            <a:off x="3810000" y="2438400"/>
            <a:ext cx="51816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a:spcBef>
                <a:spcPct val="20000"/>
              </a:spcBef>
              <a:buFontTx/>
              <a:buChar char="–"/>
            </a:pPr>
            <a:r>
              <a:rPr lang="en-US" altLang="en-US" sz="2800" dirty="0"/>
              <a:t>Removal of keystone species causes a decrease in species </a:t>
            </a:r>
            <a:r>
              <a:rPr lang="en-US" altLang="en-US" sz="2800" dirty="0" smtClean="0"/>
              <a:t>richness</a:t>
            </a:r>
          </a:p>
          <a:p>
            <a:pPr marL="742950" lvl="1" indent="-285750">
              <a:spcBef>
                <a:spcPct val="20000"/>
              </a:spcBef>
              <a:buFontTx/>
              <a:buChar char="–"/>
            </a:pPr>
            <a:r>
              <a:rPr lang="en-US" altLang="en-US" sz="2800" dirty="0" smtClean="0"/>
              <a:t>Sea otters eat sea urchins which are fierce competitors having a diet of kelp</a:t>
            </a:r>
            <a:endParaRPr lang="en-US" altLang="en-US" sz="2800" dirty="0"/>
          </a:p>
        </p:txBody>
      </p:sp>
      <p:sp>
        <p:nvSpPr>
          <p:cNvPr id="3" name="TextBox 2"/>
          <p:cNvSpPr txBox="1"/>
          <p:nvPr/>
        </p:nvSpPr>
        <p:spPr>
          <a:xfrm>
            <a:off x="0" y="228600"/>
            <a:ext cx="9144000" cy="646331"/>
          </a:xfrm>
          <a:prstGeom prst="rect">
            <a:avLst/>
          </a:prstGeom>
          <a:noFill/>
        </p:spPr>
        <p:txBody>
          <a:bodyPr wrap="square" rtlCol="0">
            <a:spAutoFit/>
          </a:bodyPr>
          <a:lstStyle/>
          <a:p>
            <a:pPr algn="ctr"/>
            <a:r>
              <a:rPr lang="en-US" sz="3600" dirty="0" smtClean="0">
                <a:solidFill>
                  <a:srgbClr val="FFFFFF"/>
                </a:solidFill>
              </a:rPr>
              <a:t>Indirect Effect on the Community</a:t>
            </a:r>
            <a:endParaRPr lang="en-US" sz="3600" dirty="0">
              <a:solidFill>
                <a:srgbClr val="FFFFFF"/>
              </a:solidFill>
            </a:endParaRPr>
          </a:p>
        </p:txBody>
      </p:sp>
      <p:pic>
        <p:nvPicPr>
          <p:cNvPr id="4" name="Picture 3"/>
          <p:cNvPicPr>
            <a:picLocks noChangeAspect="1"/>
          </p:cNvPicPr>
          <p:nvPr/>
        </p:nvPicPr>
        <p:blipFill>
          <a:blip r:embed="rId3"/>
          <a:stretch>
            <a:fillRect/>
          </a:stretch>
        </p:blipFill>
        <p:spPr>
          <a:xfrm>
            <a:off x="152400" y="2286000"/>
            <a:ext cx="3962400" cy="4572000"/>
          </a:xfrm>
          <a:prstGeom prst="rect">
            <a:avLst/>
          </a:prstGeom>
        </p:spPr>
      </p:pic>
    </p:spTree>
    <p:extLst>
      <p:ext uri="{BB962C8B-B14F-4D97-AF65-F5344CB8AC3E}">
        <p14:creationId xmlns:p14="http://schemas.microsoft.com/office/powerpoint/2010/main" val="8739997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21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9223">
                                            <p:txEl>
                                              <p:pRg st="0" end="0"/>
                                            </p:txEl>
                                          </p:spTgt>
                                        </p:tgtEl>
                                        <p:attrNameLst>
                                          <p:attrName>style.visibility</p:attrName>
                                        </p:attrNameLst>
                                      </p:cBhvr>
                                      <p:to>
                                        <p:strVal val="visible"/>
                                      </p:to>
                                    </p:set>
                                    <p:animEffect transition="in" filter="wipe(left)">
                                      <p:cBhvr>
                                        <p:cTn id="11" dur="500"/>
                                        <p:tgtEl>
                                          <p:spTgt spid="9223">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223">
                                            <p:txEl>
                                              <p:pRg st="1" end="1"/>
                                            </p:txEl>
                                          </p:spTgt>
                                        </p:tgtEl>
                                        <p:attrNameLst>
                                          <p:attrName>style.visibility</p:attrName>
                                        </p:attrNameLst>
                                      </p:cBhvr>
                                      <p:to>
                                        <p:strVal val="visible"/>
                                      </p:to>
                                    </p:set>
                                    <p:animEffect transition="in" filter="wipe(left)">
                                      <p:cBhvr>
                                        <p:cTn id="14" dur="500"/>
                                        <p:tgtEl>
                                          <p:spTgt spid="92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23"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61" y="-12216"/>
            <a:ext cx="9144000" cy="1143000"/>
          </a:xfrm>
        </p:spPr>
        <p:txBody>
          <a:bodyPr/>
          <a:lstStyle/>
          <a:p>
            <a:r>
              <a:rPr lang="en-US" dirty="0" smtClean="0">
                <a:solidFill>
                  <a:srgbClr val="FFFFFF"/>
                </a:solidFill>
              </a:rPr>
              <a:t>Sea Urchin Population vs. Kelp Density</a:t>
            </a:r>
            <a:endParaRPr lang="en-US" dirty="0">
              <a:solidFill>
                <a:srgbClr val="FFFFFF"/>
              </a:solidFill>
            </a:endParaRPr>
          </a:p>
        </p:txBody>
      </p:sp>
      <p:sp>
        <p:nvSpPr>
          <p:cNvPr id="4" name="Slide Number Placeholder 3"/>
          <p:cNvSpPr>
            <a:spLocks noGrp="1"/>
          </p:cNvSpPr>
          <p:nvPr>
            <p:ph type="sldNum" sz="quarter" idx="12"/>
          </p:nvPr>
        </p:nvSpPr>
        <p:spPr/>
        <p:txBody>
          <a:bodyPr/>
          <a:lstStyle/>
          <a:p>
            <a:pPr>
              <a:defRPr/>
            </a:pPr>
            <a:fld id="{777A361B-253D-4461-BB41-89D82972233F}" type="slidenum">
              <a:rPr lang="en-US" smtClean="0"/>
              <a:pPr>
                <a:defRPr/>
              </a:pPr>
              <a:t>15</a:t>
            </a:fld>
            <a:endParaRPr lang="en-US" dirty="0"/>
          </a:p>
        </p:txBody>
      </p:sp>
      <p:pic>
        <p:nvPicPr>
          <p:cNvPr id="5" name="Picture 13" descr="Otter-Urchin-kelp.jpg                                          00000010Macintosh HD                   ABA78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9144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91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28600" y="0"/>
            <a:ext cx="8915400" cy="990600"/>
          </a:xfrm>
        </p:spPr>
        <p:txBody>
          <a:bodyPr/>
          <a:lstStyle/>
          <a:p>
            <a:r>
              <a:rPr lang="en-US" sz="3200" dirty="0" smtClean="0">
                <a:solidFill>
                  <a:schemeClr val="bg1"/>
                </a:solidFill>
                <a:latin typeface="Verdana" charset="0"/>
                <a:cs typeface="Trebuchet MS" charset="0"/>
              </a:rPr>
              <a:t>Early Hypotheses of Community Structure </a:t>
            </a:r>
            <a:r>
              <a:rPr lang="en-US" sz="3600" dirty="0" smtClean="0">
                <a:solidFill>
                  <a:schemeClr val="bg1"/>
                </a:solidFill>
                <a:latin typeface="Verdana" charset="0"/>
                <a:cs typeface="Trebuchet MS" charset="0"/>
              </a:rPr>
              <a:t>Individualistic</a:t>
            </a:r>
            <a:endParaRPr lang="en-US" sz="3600" dirty="0">
              <a:solidFill>
                <a:schemeClr val="bg1"/>
              </a:solidFill>
              <a:latin typeface="Verdana" charset="0"/>
              <a:cs typeface="Trebuchet MS" charset="0"/>
            </a:endParaRPr>
          </a:p>
        </p:txBody>
      </p:sp>
      <p:sp>
        <p:nvSpPr>
          <p:cNvPr id="3" name="Text Placeholder 2"/>
          <p:cNvSpPr>
            <a:spLocks noGrp="1"/>
          </p:cNvSpPr>
          <p:nvPr>
            <p:ph type="body" sz="half" idx="1"/>
          </p:nvPr>
        </p:nvSpPr>
        <p:spPr>
          <a:xfrm>
            <a:off x="609600" y="1447800"/>
            <a:ext cx="8305800" cy="5334000"/>
          </a:xfrm>
        </p:spPr>
        <p:txBody>
          <a:bodyPr rtlCol="0">
            <a:normAutofit/>
          </a:bodyPr>
          <a:lstStyle/>
          <a:p>
            <a:pPr marL="0" indent="0" fontAlgn="auto">
              <a:buNone/>
              <a:defRPr/>
            </a:pPr>
            <a:r>
              <a:rPr lang="en-US" b="1" dirty="0" smtClean="0">
                <a:ea typeface="+mn-ea"/>
              </a:rPr>
              <a:t>Individualistic Hypothesis </a:t>
            </a:r>
            <a:r>
              <a:rPr lang="en-US" dirty="0">
                <a:ea typeface="+mn-ea"/>
              </a:rPr>
              <a:t>− </a:t>
            </a:r>
            <a:r>
              <a:rPr lang="en-US" dirty="0" smtClean="0">
                <a:ea typeface="+mn-ea"/>
              </a:rPr>
              <a:t>a chance </a:t>
            </a:r>
            <a:r>
              <a:rPr lang="en-US" dirty="0">
                <a:ea typeface="+mn-ea"/>
              </a:rPr>
              <a:t>group of species is linked &amp; distributed according to its tolerance ranges for abiotic factors</a:t>
            </a:r>
          </a:p>
          <a:p>
            <a:pPr marL="0" indent="0" fontAlgn="auto">
              <a:buNone/>
              <a:defRPr/>
            </a:pPr>
            <a:endParaRPr lang="en-US" dirty="0">
              <a:ea typeface="+mn-ea"/>
            </a:endParaRPr>
          </a:p>
        </p:txBody>
      </p:sp>
      <p:pic>
        <p:nvPicPr>
          <p:cNvPr id="21508" name="Picture 7"/>
          <p:cNvPicPr>
            <a:picLocks noGrp="1" noChangeAspect="1" noChangeArrowheads="1"/>
          </p:cNvPicPr>
          <p:nvPr>
            <p:ph type="clipArt" sz="half" idx="2"/>
          </p:nvPr>
        </p:nvPicPr>
        <p:blipFill rotWithShape="1">
          <a:blip r:embed="rId3">
            <a:extLst>
              <a:ext uri="{28A0092B-C50C-407E-A947-70E740481C1C}">
                <a14:useLocalDpi xmlns:a14="http://schemas.microsoft.com/office/drawing/2010/main" val="0"/>
              </a:ext>
            </a:extLst>
          </a:blip>
          <a:srcRect b="67713"/>
          <a:stretch/>
        </p:blipFill>
        <p:spPr>
          <a:xfrm>
            <a:off x="457200" y="3048000"/>
            <a:ext cx="8534400" cy="3218044"/>
          </a:xfrm>
        </p:spPr>
      </p:pic>
    </p:spTree>
    <p:extLst>
      <p:ext uri="{BB962C8B-B14F-4D97-AF65-F5344CB8AC3E}">
        <p14:creationId xmlns:p14="http://schemas.microsoft.com/office/powerpoint/2010/main" val="610139578"/>
      </p:ext>
    </p:extLst>
  </p:cSld>
  <p:clrMapOvr>
    <a:masterClrMapping/>
  </p:clrMapOvr>
  <p:transition spd="slow">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28600" y="0"/>
            <a:ext cx="8915400" cy="990600"/>
          </a:xfrm>
        </p:spPr>
        <p:txBody>
          <a:bodyPr/>
          <a:lstStyle/>
          <a:p>
            <a:r>
              <a:rPr lang="en-US" sz="3200" dirty="0" smtClean="0">
                <a:solidFill>
                  <a:schemeClr val="bg1"/>
                </a:solidFill>
                <a:latin typeface="Verdana" charset="0"/>
                <a:cs typeface="Trebuchet MS" charset="0"/>
              </a:rPr>
              <a:t>Early Hypotheses of Community Structure </a:t>
            </a:r>
            <a:r>
              <a:rPr lang="en-US" sz="3600" dirty="0" smtClean="0">
                <a:solidFill>
                  <a:schemeClr val="bg1"/>
                </a:solidFill>
                <a:latin typeface="Verdana" charset="0"/>
                <a:cs typeface="Trebuchet MS" charset="0"/>
              </a:rPr>
              <a:t>Individualistic</a:t>
            </a:r>
            <a:endParaRPr lang="en-US" sz="3600" dirty="0">
              <a:solidFill>
                <a:schemeClr val="bg1"/>
              </a:solidFill>
              <a:latin typeface="Verdana" charset="0"/>
              <a:cs typeface="Trebuchet MS" charset="0"/>
            </a:endParaRPr>
          </a:p>
        </p:txBody>
      </p:sp>
      <p:sp>
        <p:nvSpPr>
          <p:cNvPr id="3" name="Text Placeholder 2"/>
          <p:cNvSpPr>
            <a:spLocks noGrp="1"/>
          </p:cNvSpPr>
          <p:nvPr>
            <p:ph type="body" sz="half" idx="1"/>
          </p:nvPr>
        </p:nvSpPr>
        <p:spPr>
          <a:xfrm>
            <a:off x="609600" y="1143000"/>
            <a:ext cx="8382000" cy="5334000"/>
          </a:xfrm>
        </p:spPr>
        <p:txBody>
          <a:bodyPr rtlCol="0">
            <a:normAutofit/>
          </a:bodyPr>
          <a:lstStyle/>
          <a:p>
            <a:pPr marL="0" indent="0" fontAlgn="auto">
              <a:buNone/>
              <a:defRPr/>
            </a:pPr>
            <a:r>
              <a:rPr lang="en-US" b="1" dirty="0">
                <a:ea typeface="+mn-ea"/>
              </a:rPr>
              <a:t>Interactive </a:t>
            </a:r>
            <a:r>
              <a:rPr lang="en-US" b="1" dirty="0" smtClean="0">
                <a:ea typeface="+mn-ea"/>
              </a:rPr>
              <a:t>hypothesis </a:t>
            </a:r>
            <a:r>
              <a:rPr lang="en-US" dirty="0" smtClean="0">
                <a:ea typeface="+mn-ea"/>
              </a:rPr>
              <a:t>- states </a:t>
            </a:r>
            <a:r>
              <a:rPr lang="en-US" dirty="0">
                <a:ea typeface="+mn-ea"/>
              </a:rPr>
              <a:t>that the community is an integrated unit comprised of closely-related species associating with each other due to biotic interactions. </a:t>
            </a:r>
          </a:p>
        </p:txBody>
      </p:sp>
      <p:pic>
        <p:nvPicPr>
          <p:cNvPr id="21508" name="Picture 7"/>
          <p:cNvPicPr>
            <a:picLocks noGrp="1" noChangeAspect="1" noChangeArrowheads="1"/>
          </p:cNvPicPr>
          <p:nvPr>
            <p:ph type="clipArt" sz="half" idx="2"/>
          </p:nvPr>
        </p:nvPicPr>
        <p:blipFill rotWithShape="1">
          <a:blip r:embed="rId3">
            <a:extLst>
              <a:ext uri="{28A0092B-C50C-407E-A947-70E740481C1C}">
                <a14:useLocalDpi xmlns:a14="http://schemas.microsoft.com/office/drawing/2010/main" val="0"/>
              </a:ext>
            </a:extLst>
          </a:blip>
          <a:srcRect t="30769" b="35830"/>
          <a:stretch/>
        </p:blipFill>
        <p:spPr>
          <a:xfrm>
            <a:off x="1066800" y="3352800"/>
            <a:ext cx="6934200" cy="2832919"/>
          </a:xfrm>
        </p:spPr>
      </p:pic>
    </p:spTree>
    <p:extLst>
      <p:ext uri="{BB962C8B-B14F-4D97-AF65-F5344CB8AC3E}">
        <p14:creationId xmlns:p14="http://schemas.microsoft.com/office/powerpoint/2010/main" val="2481272193"/>
      </p:ext>
    </p:extLst>
  </p:cSld>
  <p:clrMapOvr>
    <a:masterClrMapping/>
  </p:clrMapOvr>
  <p:transition spd="slow">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28600" y="0"/>
            <a:ext cx="8915400" cy="990600"/>
          </a:xfrm>
        </p:spPr>
        <p:txBody>
          <a:bodyPr/>
          <a:lstStyle/>
          <a:p>
            <a:r>
              <a:rPr lang="en-US" sz="3200" dirty="0" smtClean="0">
                <a:solidFill>
                  <a:schemeClr val="bg1"/>
                </a:solidFill>
                <a:latin typeface="Verdana" charset="0"/>
                <a:cs typeface="Trebuchet MS" charset="0"/>
              </a:rPr>
              <a:t>Early Hypotheses of Community Structure </a:t>
            </a:r>
            <a:r>
              <a:rPr lang="en-US" sz="3600" dirty="0" smtClean="0">
                <a:solidFill>
                  <a:schemeClr val="bg1"/>
                </a:solidFill>
                <a:latin typeface="Verdana" charset="0"/>
                <a:cs typeface="Trebuchet MS" charset="0"/>
              </a:rPr>
              <a:t>Individualistic</a:t>
            </a:r>
            <a:endParaRPr lang="en-US" sz="3600" dirty="0">
              <a:solidFill>
                <a:schemeClr val="bg1"/>
              </a:solidFill>
              <a:latin typeface="Verdana" charset="0"/>
              <a:cs typeface="Trebuchet MS" charset="0"/>
            </a:endParaRPr>
          </a:p>
        </p:txBody>
      </p:sp>
      <p:sp>
        <p:nvSpPr>
          <p:cNvPr id="3" name="Text Placeholder 2"/>
          <p:cNvSpPr>
            <a:spLocks noGrp="1"/>
          </p:cNvSpPr>
          <p:nvPr>
            <p:ph type="body" sz="half" idx="1"/>
          </p:nvPr>
        </p:nvSpPr>
        <p:spPr>
          <a:xfrm>
            <a:off x="609600" y="1447800"/>
            <a:ext cx="3810000" cy="5334000"/>
          </a:xfrm>
        </p:spPr>
        <p:txBody>
          <a:bodyPr rtlCol="0">
            <a:normAutofit/>
          </a:bodyPr>
          <a:lstStyle/>
          <a:p>
            <a:pPr marL="0" indent="0" fontAlgn="auto">
              <a:buNone/>
              <a:defRPr/>
            </a:pPr>
            <a:r>
              <a:rPr lang="en-US" b="1" dirty="0" smtClean="0">
                <a:ea typeface="+mn-ea"/>
              </a:rPr>
              <a:t>Community composition </a:t>
            </a:r>
            <a:r>
              <a:rPr lang="en-US" dirty="0" smtClean="0">
                <a:ea typeface="+mn-ea"/>
              </a:rPr>
              <a:t>seems to change continuously, with each species independently distributed</a:t>
            </a:r>
          </a:p>
          <a:p>
            <a:pPr fontAlgn="auto">
              <a:buFont typeface="Wingdings 2" charset="2"/>
              <a:buChar char=""/>
              <a:defRPr/>
            </a:pPr>
            <a:endParaRPr lang="en-US" dirty="0">
              <a:ea typeface="+mn-ea"/>
            </a:endParaRPr>
          </a:p>
        </p:txBody>
      </p:sp>
      <p:pic>
        <p:nvPicPr>
          <p:cNvPr id="21508" name="Picture 7"/>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4381172" y="1084385"/>
            <a:ext cx="4734651" cy="5791200"/>
          </a:xfrm>
        </p:spPr>
      </p:pic>
    </p:spTree>
    <p:extLst>
      <p:ext uri="{BB962C8B-B14F-4D97-AF65-F5344CB8AC3E}">
        <p14:creationId xmlns:p14="http://schemas.microsoft.com/office/powerpoint/2010/main" val="1844394620"/>
      </p:ext>
    </p:extLst>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descr="poppy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0" y="4419600"/>
            <a:ext cx="3086100" cy="205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2531" name="Title 1"/>
          <p:cNvSpPr>
            <a:spLocks noGrp="1"/>
          </p:cNvSpPr>
          <p:nvPr>
            <p:ph type="title"/>
          </p:nvPr>
        </p:nvSpPr>
        <p:spPr>
          <a:xfrm>
            <a:off x="0" y="6350"/>
            <a:ext cx="9032875" cy="1143000"/>
          </a:xfrm>
        </p:spPr>
        <p:txBody>
          <a:bodyPr/>
          <a:lstStyle/>
          <a:p>
            <a:pPr algn="ctr"/>
            <a:r>
              <a:rPr lang="en-US" sz="4000" dirty="0">
                <a:solidFill>
                  <a:srgbClr val="FFFFFF"/>
                </a:solidFill>
                <a:latin typeface="Verdana" charset="0"/>
                <a:cs typeface="Trebuchet MS" charset="0"/>
              </a:rPr>
              <a:t>Factors that Impact Communities</a:t>
            </a:r>
          </a:p>
        </p:txBody>
      </p:sp>
      <p:sp>
        <p:nvSpPr>
          <p:cNvPr id="4" name="Text Placeholder 3"/>
          <p:cNvSpPr>
            <a:spLocks noGrp="1"/>
          </p:cNvSpPr>
          <p:nvPr>
            <p:ph type="body" sz="half" idx="2"/>
          </p:nvPr>
        </p:nvSpPr>
        <p:spPr>
          <a:xfrm>
            <a:off x="609600" y="1143000"/>
            <a:ext cx="5049838" cy="3335338"/>
          </a:xfrm>
        </p:spPr>
        <p:txBody>
          <a:bodyPr rtlCol="0">
            <a:normAutofit lnSpcReduction="10000"/>
          </a:bodyPr>
          <a:lstStyle/>
          <a:p>
            <a:pPr marL="0" indent="0" fontAlgn="auto">
              <a:buNone/>
              <a:defRPr/>
            </a:pPr>
            <a:r>
              <a:rPr lang="en-US" sz="2800" b="1" dirty="0" smtClean="0">
                <a:ea typeface="+mn-ea"/>
              </a:rPr>
              <a:t>1. Disease</a:t>
            </a:r>
          </a:p>
          <a:p>
            <a:pPr marL="0" indent="0" fontAlgn="auto">
              <a:buNone/>
              <a:defRPr/>
            </a:pPr>
            <a:r>
              <a:rPr lang="en-US" sz="2800" b="1" dirty="0" smtClean="0">
                <a:ea typeface="+mn-ea"/>
              </a:rPr>
              <a:t>2. Interspecific Interactions:</a:t>
            </a:r>
          </a:p>
          <a:p>
            <a:pPr lvl="1" fontAlgn="auto">
              <a:buFont typeface="Arial" pitchFamily="34" charset="0"/>
              <a:buChar char="•"/>
              <a:defRPr/>
            </a:pPr>
            <a:r>
              <a:rPr lang="en-US" sz="2600" dirty="0" smtClean="0">
                <a:ea typeface="+mn-ea"/>
              </a:rPr>
              <a:t>Competition</a:t>
            </a:r>
          </a:p>
          <a:p>
            <a:pPr lvl="1" fontAlgn="auto">
              <a:buFont typeface="Arial" pitchFamily="34" charset="0"/>
              <a:buChar char="•"/>
              <a:defRPr/>
            </a:pPr>
            <a:r>
              <a:rPr lang="en-US" sz="2800" dirty="0" smtClean="0">
                <a:ea typeface="+mn-ea"/>
              </a:rPr>
              <a:t>Predation</a:t>
            </a:r>
            <a:endParaRPr lang="en-US" sz="2800" dirty="0">
              <a:ea typeface="+mn-ea"/>
            </a:endParaRPr>
          </a:p>
          <a:p>
            <a:pPr lvl="1" fontAlgn="auto">
              <a:buFont typeface="Arial" pitchFamily="34" charset="0"/>
              <a:buChar char="•"/>
              <a:defRPr/>
            </a:pPr>
            <a:r>
              <a:rPr lang="en-US" sz="2800" dirty="0" smtClean="0">
                <a:ea typeface="+mn-ea"/>
              </a:rPr>
              <a:t>Symbiosis</a:t>
            </a:r>
          </a:p>
          <a:p>
            <a:pPr lvl="2" fontAlgn="auto">
              <a:buFont typeface="Wingdings" pitchFamily="2" charset="2"/>
              <a:buChar char="§"/>
              <a:defRPr/>
            </a:pPr>
            <a:r>
              <a:rPr lang="en-US" sz="2600" dirty="0" smtClean="0">
                <a:ea typeface="+mn-ea"/>
              </a:rPr>
              <a:t>Mutualism </a:t>
            </a:r>
            <a:r>
              <a:rPr lang="en-US" sz="2100" dirty="0" smtClean="0">
                <a:ea typeface="+mn-ea"/>
              </a:rPr>
              <a:t>− mycorrhizae</a:t>
            </a:r>
            <a:endParaRPr lang="en-US" sz="2600" dirty="0" smtClean="0">
              <a:ea typeface="+mn-ea"/>
            </a:endParaRPr>
          </a:p>
          <a:p>
            <a:pPr lvl="2" fontAlgn="auto">
              <a:buFont typeface="Wingdings" pitchFamily="2" charset="2"/>
              <a:buChar char="§"/>
              <a:defRPr/>
            </a:pPr>
            <a:r>
              <a:rPr lang="en-US" sz="2600" dirty="0" smtClean="0">
                <a:ea typeface="+mn-ea"/>
              </a:rPr>
              <a:t>Commensalism </a:t>
            </a:r>
          </a:p>
        </p:txBody>
      </p:sp>
      <p:pic>
        <p:nvPicPr>
          <p:cNvPr id="22537" name="Picture 8" descr="leec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96163" y="990600"/>
            <a:ext cx="1671637" cy="1146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2538" name="Picture 7" descr="tic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3962400"/>
            <a:ext cx="2057400" cy="1492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2539" name="Picture 5" descr="TapewormImg_13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1025" y="2133600"/>
            <a:ext cx="2212975" cy="165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770422784"/>
      </p:ext>
    </p:extLst>
  </p:cSld>
  <p:clrMapOvr>
    <a:masterClrMapping/>
  </p:clrMapOvr>
  <p:transition spd="slow">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152400"/>
            <a:ext cx="7772400" cy="914400"/>
          </a:xfrm>
        </p:spPr>
        <p:txBody>
          <a:bodyPr/>
          <a:lstStyle/>
          <a:p>
            <a:r>
              <a:rPr lang="en-US" dirty="0">
                <a:solidFill>
                  <a:schemeClr val="bg1"/>
                </a:solidFill>
                <a:latin typeface="Verdana" charset="0"/>
                <a:cs typeface="Trebuchet MS" charset="0"/>
              </a:rPr>
              <a:t>Community Ecology</a:t>
            </a:r>
          </a:p>
        </p:txBody>
      </p:sp>
      <p:pic>
        <p:nvPicPr>
          <p:cNvPr id="18435" name="Picture 7"/>
          <p:cNvPicPr>
            <a:picLocks noGrp="1" noChangeAspect="1" noChangeArrowheads="1"/>
          </p:cNvPicPr>
          <p:nvPr>
            <p:ph type="clipArt" sz="half" idx="1"/>
          </p:nvPr>
        </p:nvPicPr>
        <p:blipFill>
          <a:blip r:embed="rId3">
            <a:extLst>
              <a:ext uri="{28A0092B-C50C-407E-A947-70E740481C1C}">
                <a14:useLocalDpi xmlns:a14="http://schemas.microsoft.com/office/drawing/2010/main" val="0"/>
              </a:ext>
            </a:extLst>
          </a:blip>
          <a:srcRect/>
          <a:stretch>
            <a:fillRect/>
          </a:stretch>
        </p:blipFill>
        <p:spPr>
          <a:xfrm>
            <a:off x="1447800" y="1282700"/>
            <a:ext cx="5486400" cy="3635375"/>
          </a:xfrm>
        </p:spPr>
      </p:pic>
      <p:sp>
        <p:nvSpPr>
          <p:cNvPr id="18436" name="TextBox 1"/>
          <p:cNvSpPr txBox="1">
            <a:spLocks noChangeArrowheads="1"/>
          </p:cNvSpPr>
          <p:nvPr/>
        </p:nvSpPr>
        <p:spPr bwMode="auto">
          <a:xfrm>
            <a:off x="533400" y="4953000"/>
            <a:ext cx="7924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lang="en-US" sz="2800" dirty="0"/>
              <a:t>Populations are linked by </a:t>
            </a:r>
            <a:r>
              <a:rPr lang="en-US" sz="2800" b="1" u="sng" dirty="0"/>
              <a:t>interspecific interactions </a:t>
            </a:r>
            <a:r>
              <a:rPr lang="en-US" sz="2800" dirty="0"/>
              <a:t>that impact the </a:t>
            </a:r>
            <a:r>
              <a:rPr lang="en-US" sz="2800" b="1" u="sng" dirty="0"/>
              <a:t>survival &amp; reproduction </a:t>
            </a:r>
          </a:p>
          <a:p>
            <a:pPr algn="ctr"/>
            <a:r>
              <a:rPr lang="en-US" sz="2800" dirty="0"/>
              <a:t>of the species involved</a:t>
            </a:r>
          </a:p>
        </p:txBody>
      </p:sp>
    </p:spTree>
    <p:extLst>
      <p:ext uri="{BB962C8B-B14F-4D97-AF65-F5344CB8AC3E}">
        <p14:creationId xmlns:p14="http://schemas.microsoft.com/office/powerpoint/2010/main" val="3740155219"/>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28600" y="0"/>
            <a:ext cx="8915400" cy="1143000"/>
          </a:xfrm>
        </p:spPr>
        <p:txBody>
          <a:bodyPr/>
          <a:lstStyle/>
          <a:p>
            <a:r>
              <a:rPr lang="en-US" sz="4000" b="1" dirty="0" smtClean="0">
                <a:solidFill>
                  <a:schemeClr val="bg1"/>
                </a:solidFill>
                <a:latin typeface="Verdana" charset="0"/>
                <a:cs typeface="Trebuchet MS" charset="0"/>
              </a:rPr>
              <a:t>Defense Mechanisms</a:t>
            </a:r>
            <a:endParaRPr lang="en-US" sz="4000" b="1" dirty="0">
              <a:solidFill>
                <a:schemeClr val="bg1"/>
              </a:solidFill>
              <a:latin typeface="Verdana" charset="0"/>
              <a:cs typeface="Trebuchet MS" charset="0"/>
            </a:endParaRPr>
          </a:p>
        </p:txBody>
      </p:sp>
      <p:sp>
        <p:nvSpPr>
          <p:cNvPr id="8195" name="Rectangle 3"/>
          <p:cNvSpPr>
            <a:spLocks noGrp="1" noChangeArrowheads="1"/>
          </p:cNvSpPr>
          <p:nvPr>
            <p:ph type="body" sz="half" idx="1"/>
          </p:nvPr>
        </p:nvSpPr>
        <p:spPr>
          <a:xfrm>
            <a:off x="457200" y="1295400"/>
            <a:ext cx="4800600" cy="1066800"/>
          </a:xfrm>
        </p:spPr>
        <p:txBody>
          <a:bodyPr/>
          <a:lstStyle/>
          <a:p>
            <a:pPr marL="0" indent="0">
              <a:buNone/>
            </a:pPr>
            <a:r>
              <a:rPr lang="en-US" sz="2000" b="1" dirty="0">
                <a:latin typeface="Verdana" charset="0"/>
              </a:rPr>
              <a:t>Mullerian</a:t>
            </a:r>
            <a:r>
              <a:rPr lang="en-US" sz="1800" dirty="0">
                <a:latin typeface="Verdana" charset="0"/>
              </a:rPr>
              <a:t>-Two or more unpalatable, aposematically colored species resemble each other</a:t>
            </a:r>
          </a:p>
          <a:p>
            <a:pPr marL="0" indent="0">
              <a:buNone/>
            </a:pPr>
            <a:endParaRPr lang="en-US" sz="2400" dirty="0" smtClean="0">
              <a:latin typeface="Verdana" charset="0"/>
            </a:endParaRPr>
          </a:p>
          <a:p>
            <a:pPr marL="0" indent="0">
              <a:buNone/>
            </a:pPr>
            <a:r>
              <a:rPr lang="en-US" sz="2400" dirty="0">
                <a:latin typeface="Verdana" charset="0"/>
              </a:rPr>
              <a:t>			             	</a:t>
            </a:r>
            <a:endParaRPr lang="en-US" sz="2400" dirty="0" smtClean="0">
              <a:latin typeface="Verdana" charset="0"/>
            </a:endParaRPr>
          </a:p>
          <a:p>
            <a:pPr marL="0" indent="0">
              <a:buNone/>
            </a:pPr>
            <a:r>
              <a:rPr lang="en-US" sz="2400" b="1" dirty="0">
                <a:latin typeface="Verdana" charset="0"/>
              </a:rPr>
              <a:t>	</a:t>
            </a:r>
            <a:endParaRPr lang="en-US" sz="2000" dirty="0">
              <a:latin typeface="Verdana" charset="0"/>
            </a:endParaRPr>
          </a:p>
        </p:txBody>
      </p:sp>
      <p:pic>
        <p:nvPicPr>
          <p:cNvPr id="23556" name="Picture 17"/>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685800" y="2209800"/>
            <a:ext cx="3505200" cy="1281112"/>
          </a:xfrm>
        </p:spPr>
      </p:pic>
      <p:pic>
        <p:nvPicPr>
          <p:cNvPr id="2355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1295400"/>
            <a:ext cx="3643313"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572000"/>
            <a:ext cx="3329964"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blue frog.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05400" y="4724400"/>
            <a:ext cx="2438400" cy="1739900"/>
          </a:xfrm>
          <a:prstGeom prst="rect">
            <a:avLst/>
          </a:prstGeom>
        </p:spPr>
      </p:pic>
      <p:sp>
        <p:nvSpPr>
          <p:cNvPr id="3" name="TextBox 2"/>
          <p:cNvSpPr txBox="1"/>
          <p:nvPr/>
        </p:nvSpPr>
        <p:spPr>
          <a:xfrm>
            <a:off x="457200" y="4038600"/>
            <a:ext cx="2743200" cy="400110"/>
          </a:xfrm>
          <a:prstGeom prst="rect">
            <a:avLst/>
          </a:prstGeom>
          <a:noFill/>
        </p:spPr>
        <p:txBody>
          <a:bodyPr wrap="square" rtlCol="0">
            <a:spAutoFit/>
          </a:bodyPr>
          <a:lstStyle/>
          <a:p>
            <a:r>
              <a:rPr lang="en-US" sz="2000" b="1" dirty="0" smtClean="0">
                <a:latin typeface="Verdana" charset="0"/>
              </a:rPr>
              <a:t>Cryptic</a:t>
            </a:r>
            <a:r>
              <a:rPr lang="en-US" sz="2000" b="1" dirty="0">
                <a:latin typeface="Verdana" charset="0"/>
              </a:rPr>
              <a:t>-</a:t>
            </a:r>
            <a:r>
              <a:rPr lang="en-US" dirty="0">
                <a:latin typeface="Verdana" charset="0"/>
              </a:rPr>
              <a:t>camouflage </a:t>
            </a:r>
            <a:endParaRPr lang="en-US" dirty="0"/>
          </a:p>
        </p:txBody>
      </p:sp>
      <p:sp>
        <p:nvSpPr>
          <p:cNvPr id="4" name="TextBox 3"/>
          <p:cNvSpPr txBox="1"/>
          <p:nvPr/>
        </p:nvSpPr>
        <p:spPr>
          <a:xfrm>
            <a:off x="5029200" y="4267200"/>
            <a:ext cx="3581400" cy="400110"/>
          </a:xfrm>
          <a:prstGeom prst="rect">
            <a:avLst/>
          </a:prstGeom>
          <a:noFill/>
        </p:spPr>
        <p:txBody>
          <a:bodyPr wrap="square" rtlCol="0">
            <a:spAutoFit/>
          </a:bodyPr>
          <a:lstStyle/>
          <a:p>
            <a:r>
              <a:rPr lang="en-US" sz="2000" b="1" dirty="0" smtClean="0">
                <a:latin typeface="Verdana" charset="0"/>
              </a:rPr>
              <a:t>Aposematic</a:t>
            </a:r>
            <a:r>
              <a:rPr lang="en-US" dirty="0">
                <a:latin typeface="Verdana" charset="0"/>
              </a:rPr>
              <a:t>-</a:t>
            </a:r>
            <a:r>
              <a:rPr lang="en-US" sz="1600" dirty="0">
                <a:latin typeface="Verdana" charset="0"/>
              </a:rPr>
              <a:t>warning</a:t>
            </a:r>
            <a:endParaRPr lang="en-US" sz="1600" b="1" dirty="0">
              <a:latin typeface="Verdana" charset="0"/>
            </a:endParaRPr>
          </a:p>
        </p:txBody>
      </p:sp>
      <p:sp>
        <p:nvSpPr>
          <p:cNvPr id="5" name="TextBox 4"/>
          <p:cNvSpPr txBox="1"/>
          <p:nvPr/>
        </p:nvSpPr>
        <p:spPr>
          <a:xfrm>
            <a:off x="5410200" y="2895600"/>
            <a:ext cx="3429000" cy="954107"/>
          </a:xfrm>
          <a:prstGeom prst="rect">
            <a:avLst/>
          </a:prstGeom>
          <a:noFill/>
        </p:spPr>
        <p:txBody>
          <a:bodyPr wrap="square" rtlCol="0">
            <a:spAutoFit/>
          </a:bodyPr>
          <a:lstStyle/>
          <a:p>
            <a:r>
              <a:rPr lang="en-US" sz="2000" b="1" dirty="0" smtClean="0">
                <a:latin typeface="Verdana" charset="0"/>
              </a:rPr>
              <a:t>Batesian</a:t>
            </a:r>
            <a:r>
              <a:rPr lang="en-US" sz="2000" dirty="0">
                <a:latin typeface="Verdana" charset="0"/>
              </a:rPr>
              <a:t>-</a:t>
            </a:r>
            <a:r>
              <a:rPr lang="en-US" dirty="0">
                <a:latin typeface="Verdana" charset="0"/>
              </a:rPr>
              <a:t>palatable/ harmless species mimics an unpalatable/ harmful model </a:t>
            </a:r>
            <a:endParaRPr lang="en-US" dirty="0"/>
          </a:p>
        </p:txBody>
      </p:sp>
    </p:spTree>
    <p:extLst>
      <p:ext uri="{BB962C8B-B14F-4D97-AF65-F5344CB8AC3E}">
        <p14:creationId xmlns:p14="http://schemas.microsoft.com/office/powerpoint/2010/main" val="1417096557"/>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dissolve">
                                      <p:cBhvr>
                                        <p:cTn id="7" dur="500"/>
                                        <p:tgtEl>
                                          <p:spTgt spid="8195">
                                            <p:txEl>
                                              <p:pRg st="0" end="0"/>
                                            </p:txEl>
                                          </p:spTgt>
                                        </p:tgtEl>
                                      </p:cBhvr>
                                    </p:animEffect>
                                  </p:childTnLst>
                                  <p:subTnLst>
                                    <p:animClr clrSpc="rgb" dir="cw">
                                      <p:cBhvr override="childStyle">
                                        <p:cTn dur="1" fill="hold" display="0" masterRel="nextClick" afterEffect="1"/>
                                        <p:tgtEl>
                                          <p:spTgt spid="8195">
                                            <p:txEl>
                                              <p:pRg st="0" end="0"/>
                                            </p:txEl>
                                          </p:spTgt>
                                        </p:tgtEl>
                                        <p:attrNameLst>
                                          <p:attrName>ppt_c</p:attrName>
                                        </p:attrNameLst>
                                      </p:cBhvr>
                                      <p:to>
                                        <a:schemeClr val="hlink"/>
                                      </p:to>
                                    </p:animClr>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dissolve">
                                      <p:cBhvr>
                                        <p:cTn id="12" dur="500"/>
                                        <p:tgtEl>
                                          <p:spTgt spid="8195">
                                            <p:txEl>
                                              <p:pRg st="2" end="2"/>
                                            </p:txEl>
                                          </p:spTgt>
                                        </p:tgtEl>
                                      </p:cBhvr>
                                    </p:animEffect>
                                  </p:childTnLst>
                                  <p:subTnLst>
                                    <p:animClr clrSpc="rgb" dir="cw">
                                      <p:cBhvr override="childStyle">
                                        <p:cTn dur="1" fill="hold" display="0" masterRel="nextClick" afterEffect="1"/>
                                        <p:tgtEl>
                                          <p:spTgt spid="8195">
                                            <p:txEl>
                                              <p:pRg st="2" end="2"/>
                                            </p:txEl>
                                          </p:spTgt>
                                        </p:tgtEl>
                                        <p:attrNameLst>
                                          <p:attrName>ppt_c</p:attrName>
                                        </p:attrNameLst>
                                      </p:cBhvr>
                                      <p:to>
                                        <a:schemeClr val="hlink"/>
                                      </p:to>
                                    </p:animClr>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animEffect transition="in" filter="dissolve">
                                      <p:cBhvr>
                                        <p:cTn id="17" dur="500"/>
                                        <p:tgtEl>
                                          <p:spTgt spid="8195">
                                            <p:txEl>
                                              <p:pRg st="3" end="3"/>
                                            </p:txEl>
                                          </p:spTgt>
                                        </p:tgtEl>
                                      </p:cBhvr>
                                    </p:animEffect>
                                  </p:childTnLst>
                                  <p:subTnLst>
                                    <p:animClr clrSpc="rgb" dir="cw">
                                      <p:cBhvr override="childStyle">
                                        <p:cTn dur="1" fill="hold" display="0" masterRel="nextClick" afterEffect="1"/>
                                        <p:tgtEl>
                                          <p:spTgt spid="8195">
                                            <p:txEl>
                                              <p:pRg st="3" end="3"/>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36513"/>
            <a:ext cx="7772400" cy="954087"/>
          </a:xfrm>
        </p:spPr>
        <p:txBody>
          <a:bodyPr/>
          <a:lstStyle/>
          <a:p>
            <a:r>
              <a:rPr lang="en-US" dirty="0">
                <a:solidFill>
                  <a:schemeClr val="bg1"/>
                </a:solidFill>
                <a:latin typeface="Verdana" charset="0"/>
                <a:cs typeface="Trebuchet MS" charset="0"/>
              </a:rPr>
              <a:t>Ecological Niches</a:t>
            </a:r>
          </a:p>
        </p:txBody>
      </p:sp>
      <p:sp>
        <p:nvSpPr>
          <p:cNvPr id="26627" name="Rectangle 3"/>
          <p:cNvSpPr>
            <a:spLocks noGrp="1" noChangeArrowheads="1"/>
          </p:cNvSpPr>
          <p:nvPr>
            <p:ph type="body" sz="half" idx="1"/>
          </p:nvPr>
        </p:nvSpPr>
        <p:spPr>
          <a:xfrm>
            <a:off x="457200" y="1143000"/>
            <a:ext cx="4800600" cy="5486400"/>
          </a:xfrm>
        </p:spPr>
        <p:txBody>
          <a:bodyPr/>
          <a:lstStyle/>
          <a:p>
            <a:pPr marL="0" indent="0">
              <a:lnSpc>
                <a:spcPct val="80000"/>
              </a:lnSpc>
              <a:buNone/>
            </a:pPr>
            <a:r>
              <a:rPr lang="en-US" sz="2400" dirty="0">
                <a:latin typeface="Verdana" charset="0"/>
              </a:rPr>
              <a:t>An organism</a:t>
            </a:r>
            <a:r>
              <a:rPr lang="ja-JP" altLang="en-US" sz="2400" dirty="0">
                <a:latin typeface="Verdana" charset="0"/>
              </a:rPr>
              <a:t>’</a:t>
            </a:r>
            <a:r>
              <a:rPr lang="en-US" sz="2400" dirty="0">
                <a:latin typeface="Verdana" charset="0"/>
              </a:rPr>
              <a:t>s </a:t>
            </a:r>
            <a:r>
              <a:rPr lang="en-US" sz="2400" b="1" dirty="0">
                <a:latin typeface="Verdana" charset="0"/>
              </a:rPr>
              <a:t>niche</a:t>
            </a:r>
            <a:r>
              <a:rPr lang="en-US" sz="2400" dirty="0">
                <a:latin typeface="Verdana" charset="0"/>
              </a:rPr>
              <a:t> is the specific role it plays in its environment…its job</a:t>
            </a:r>
            <a:r>
              <a:rPr lang="en-US" sz="2400" dirty="0" smtClean="0">
                <a:latin typeface="Verdana" charset="0"/>
              </a:rPr>
              <a:t>!</a:t>
            </a:r>
          </a:p>
          <a:p>
            <a:pPr marL="0" indent="0">
              <a:lnSpc>
                <a:spcPct val="80000"/>
              </a:lnSpc>
              <a:buNone/>
            </a:pPr>
            <a:endParaRPr lang="en-US" sz="2400" dirty="0">
              <a:latin typeface="Verdana" charset="0"/>
            </a:endParaRPr>
          </a:p>
          <a:p>
            <a:pPr>
              <a:lnSpc>
                <a:spcPct val="80000"/>
              </a:lnSpc>
              <a:buFont typeface="Arial" pitchFamily="34" charset="0"/>
              <a:buChar char="•"/>
            </a:pPr>
            <a:r>
              <a:rPr lang="en-US" sz="2400" dirty="0" smtClean="0">
                <a:latin typeface="Verdana" charset="0"/>
              </a:rPr>
              <a:t>All </a:t>
            </a:r>
            <a:r>
              <a:rPr lang="en-US" sz="2400" dirty="0">
                <a:latin typeface="Verdana" charset="0"/>
              </a:rPr>
              <a:t>of its uses of biotic and abiotic resources in its </a:t>
            </a:r>
            <a:r>
              <a:rPr lang="en-US" sz="2400" dirty="0" smtClean="0">
                <a:latin typeface="Verdana" charset="0"/>
              </a:rPr>
              <a:t>environment</a:t>
            </a:r>
          </a:p>
          <a:p>
            <a:pPr>
              <a:lnSpc>
                <a:spcPct val="80000"/>
              </a:lnSpc>
              <a:buFont typeface="Arial" pitchFamily="34" charset="0"/>
              <a:buChar char="•"/>
            </a:pPr>
            <a:r>
              <a:rPr lang="en-US" sz="2400" dirty="0" smtClean="0">
                <a:latin typeface="Verdana" charset="0"/>
              </a:rPr>
              <a:t>Ex</a:t>
            </a:r>
            <a:r>
              <a:rPr lang="en-US" sz="2400" dirty="0">
                <a:latin typeface="Verdana" charset="0"/>
              </a:rPr>
              <a:t>: oak tree in a deciduous forest</a:t>
            </a:r>
          </a:p>
          <a:p>
            <a:pPr lvl="1">
              <a:lnSpc>
                <a:spcPct val="80000"/>
              </a:lnSpc>
              <a:buFont typeface="Wingdings" pitchFamily="2" charset="2"/>
              <a:buChar char="§"/>
            </a:pPr>
            <a:r>
              <a:rPr lang="en-US" sz="2200" dirty="0">
                <a:latin typeface="Verdana" charset="0"/>
              </a:rPr>
              <a:t>Provides oxygen to plants, animals</a:t>
            </a:r>
          </a:p>
          <a:p>
            <a:pPr lvl="1">
              <a:lnSpc>
                <a:spcPct val="80000"/>
              </a:lnSpc>
              <a:buFont typeface="Wingdings" pitchFamily="2" charset="2"/>
              <a:buChar char="§"/>
            </a:pPr>
            <a:r>
              <a:rPr lang="en-US" sz="2200" dirty="0" smtClean="0">
                <a:latin typeface="Verdana" charset="0"/>
              </a:rPr>
              <a:t>Provides a home </a:t>
            </a:r>
            <a:r>
              <a:rPr lang="en-US" sz="2200" dirty="0">
                <a:latin typeface="Verdana" charset="0"/>
              </a:rPr>
              <a:t>for squirrels</a:t>
            </a:r>
          </a:p>
          <a:p>
            <a:pPr lvl="1">
              <a:lnSpc>
                <a:spcPct val="80000"/>
              </a:lnSpc>
              <a:buFont typeface="Wingdings" pitchFamily="2" charset="2"/>
              <a:buChar char="§"/>
            </a:pPr>
            <a:r>
              <a:rPr lang="en-US" sz="2200" dirty="0" smtClean="0">
                <a:latin typeface="Verdana" charset="0"/>
              </a:rPr>
              <a:t>Provides a nesting </a:t>
            </a:r>
            <a:r>
              <a:rPr lang="en-US" sz="2200" dirty="0">
                <a:latin typeface="Verdana" charset="0"/>
              </a:rPr>
              <a:t>ground for blue jays</a:t>
            </a:r>
          </a:p>
          <a:p>
            <a:pPr lvl="1">
              <a:lnSpc>
                <a:spcPct val="80000"/>
              </a:lnSpc>
              <a:buFont typeface="Wingdings" pitchFamily="2" charset="2"/>
              <a:buChar char="§"/>
            </a:pPr>
            <a:r>
              <a:rPr lang="en-US" sz="2200" dirty="0" smtClean="0">
                <a:latin typeface="Verdana" charset="0"/>
              </a:rPr>
              <a:t>Removes </a:t>
            </a:r>
            <a:r>
              <a:rPr lang="en-US" sz="2200" dirty="0">
                <a:latin typeface="Verdana" charset="0"/>
              </a:rPr>
              <a:t>water </a:t>
            </a:r>
            <a:r>
              <a:rPr lang="en-US" sz="2200" dirty="0" smtClean="0">
                <a:latin typeface="Verdana" charset="0"/>
              </a:rPr>
              <a:t>from </a:t>
            </a:r>
            <a:r>
              <a:rPr lang="en-US" sz="2200" dirty="0">
                <a:latin typeface="Verdana" charset="0"/>
              </a:rPr>
              <a:t>the soil</a:t>
            </a:r>
          </a:p>
        </p:txBody>
      </p:sp>
      <p:pic>
        <p:nvPicPr>
          <p:cNvPr id="26628" name="Picture 8" descr="MPj04285010000[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51475" y="1752600"/>
            <a:ext cx="3540125" cy="4267200"/>
          </a:xfrm>
        </p:spPr>
      </p:pic>
    </p:spTree>
    <p:extLst>
      <p:ext uri="{BB962C8B-B14F-4D97-AF65-F5344CB8AC3E}">
        <p14:creationId xmlns:p14="http://schemas.microsoft.com/office/powerpoint/2010/main" val="3138182066"/>
      </p:ext>
    </p:extLst>
  </p:cSld>
  <p:clrMapOvr>
    <a:masterClrMapping/>
  </p:clrMapOvr>
  <p:transition spd="slow">
    <p:checke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09600" y="152400"/>
            <a:ext cx="7772400" cy="762000"/>
          </a:xfrm>
          <a:noFill/>
        </p:spPr>
        <p:txBody>
          <a:bodyPr/>
          <a:lstStyle/>
          <a:p>
            <a:pPr algn="ctr"/>
            <a:r>
              <a:rPr lang="en-US" dirty="0">
                <a:solidFill>
                  <a:srgbClr val="FFFFFF"/>
                </a:solidFill>
                <a:latin typeface="Verdana" charset="0"/>
                <a:cs typeface="Trebuchet MS" charset="0"/>
              </a:rPr>
              <a:t>The Niche</a:t>
            </a:r>
          </a:p>
        </p:txBody>
      </p:sp>
      <p:sp>
        <p:nvSpPr>
          <p:cNvPr id="10243" name="Rectangle 3"/>
          <p:cNvSpPr>
            <a:spLocks noGrp="1" noChangeArrowheads="1"/>
          </p:cNvSpPr>
          <p:nvPr>
            <p:ph type="body" sz="half" idx="1"/>
          </p:nvPr>
        </p:nvSpPr>
        <p:spPr>
          <a:xfrm>
            <a:off x="304800" y="1447800"/>
            <a:ext cx="8534400" cy="914400"/>
          </a:xfrm>
        </p:spPr>
        <p:txBody>
          <a:bodyPr/>
          <a:lstStyle/>
          <a:p>
            <a:r>
              <a:rPr lang="en-US" sz="2000" dirty="0">
                <a:latin typeface="Verdana" charset="0"/>
              </a:rPr>
              <a:t>Ecological </a:t>
            </a:r>
            <a:r>
              <a:rPr lang="en-US" sz="2000" dirty="0" smtClean="0">
                <a:latin typeface="Verdana" charset="0"/>
              </a:rPr>
              <a:t>niche is the </a:t>
            </a:r>
            <a:r>
              <a:rPr lang="en-US" sz="2000" dirty="0">
                <a:latin typeface="Verdana" charset="0"/>
              </a:rPr>
              <a:t>total of an organism’s use of biotic and abiotic resources in its </a:t>
            </a:r>
            <a:r>
              <a:rPr lang="en-US" sz="2000" dirty="0" smtClean="0">
                <a:latin typeface="Verdana" charset="0"/>
              </a:rPr>
              <a:t>environment</a:t>
            </a:r>
            <a:endParaRPr lang="en-US" sz="2000" dirty="0">
              <a:latin typeface="Verdana" charset="0"/>
            </a:endParaRPr>
          </a:p>
        </p:txBody>
      </p:sp>
      <p:pic>
        <p:nvPicPr>
          <p:cNvPr id="27652" name="Picture 8"/>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685800" y="2133600"/>
            <a:ext cx="5461000" cy="4710113"/>
          </a:xfrm>
        </p:spPr>
      </p:pic>
      <p:sp>
        <p:nvSpPr>
          <p:cNvPr id="27653" name="Text Box 5"/>
          <p:cNvSpPr txBox="1">
            <a:spLocks noChangeArrowheads="1"/>
          </p:cNvSpPr>
          <p:nvPr/>
        </p:nvSpPr>
        <p:spPr bwMode="auto">
          <a:xfrm>
            <a:off x="6324600" y="4648200"/>
            <a:ext cx="2408237"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lang="en-US" sz="1800" dirty="0">
                <a:latin typeface="Times" charset="0"/>
              </a:rPr>
              <a:t>Ex: Barnacle </a:t>
            </a:r>
            <a:r>
              <a:rPr lang="en-US" sz="1800" dirty="0" smtClean="0">
                <a:latin typeface="Times" charset="0"/>
              </a:rPr>
              <a:t>species </a:t>
            </a:r>
            <a:r>
              <a:rPr lang="en-US" sz="1800" dirty="0">
                <a:latin typeface="Times" charset="0"/>
              </a:rPr>
              <a:t>on the coast of Scotland</a:t>
            </a:r>
            <a:endParaRPr lang="en-US" dirty="0">
              <a:latin typeface="Times" charset="0"/>
            </a:endParaRPr>
          </a:p>
        </p:txBody>
      </p:sp>
    </p:spTree>
    <p:extLst>
      <p:ext uri="{BB962C8B-B14F-4D97-AF65-F5344CB8AC3E}">
        <p14:creationId xmlns:p14="http://schemas.microsoft.com/office/powerpoint/2010/main" val="3105522918"/>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dissolve">
                                      <p:cBhvr>
                                        <p:cTn id="7" dur="500"/>
                                        <p:tgtEl>
                                          <p:spTgt spid="10243">
                                            <p:txEl>
                                              <p:pRg st="0" end="0"/>
                                            </p:txEl>
                                          </p:spTgt>
                                        </p:tgtEl>
                                      </p:cBhvr>
                                    </p:animEffect>
                                  </p:childTnLst>
                                  <p:subTnLst>
                                    <p:animClr clrSpc="rgb" dir="cw">
                                      <p:cBhvr override="childStyle">
                                        <p:cTn dur="1" fill="hold" display="0" masterRel="nextClick" afterEffect="1"/>
                                        <p:tgtEl>
                                          <p:spTgt spid="10243">
                                            <p:txEl>
                                              <p:pRg st="0" end="0"/>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152400"/>
            <a:ext cx="9144000" cy="838200"/>
          </a:xfrm>
        </p:spPr>
        <p:txBody>
          <a:bodyPr/>
          <a:lstStyle/>
          <a:p>
            <a:pPr algn="ctr"/>
            <a:r>
              <a:rPr lang="en-US" sz="2400" b="1" dirty="0" smtClean="0">
                <a:solidFill>
                  <a:schemeClr val="bg1"/>
                </a:solidFill>
                <a:latin typeface="Verdana" charset="0"/>
                <a:cs typeface="Trebuchet MS" charset="0"/>
              </a:rPr>
              <a:t>Competition Between Organisms </a:t>
            </a:r>
            <a:br>
              <a:rPr lang="en-US" sz="2400" b="1" dirty="0" smtClean="0">
                <a:solidFill>
                  <a:schemeClr val="bg1"/>
                </a:solidFill>
                <a:latin typeface="Verdana" charset="0"/>
                <a:cs typeface="Trebuchet MS" charset="0"/>
              </a:rPr>
            </a:br>
            <a:r>
              <a:rPr lang="en-US" sz="2400" b="1" dirty="0" smtClean="0">
                <a:solidFill>
                  <a:schemeClr val="bg1"/>
                </a:solidFill>
                <a:latin typeface="Verdana" charset="0"/>
                <a:cs typeface="Trebuchet MS" charset="0"/>
              </a:rPr>
              <a:t>Of Different Species Can Be Direct </a:t>
            </a:r>
            <a:r>
              <a:rPr lang="en-US" sz="2400" b="1" dirty="0">
                <a:solidFill>
                  <a:schemeClr val="bg1"/>
                </a:solidFill>
                <a:latin typeface="Verdana" charset="0"/>
                <a:cs typeface="Trebuchet MS" charset="0"/>
              </a:rPr>
              <a:t>O</a:t>
            </a:r>
            <a:r>
              <a:rPr lang="en-US" sz="2400" b="1" dirty="0" smtClean="0">
                <a:solidFill>
                  <a:schemeClr val="bg1"/>
                </a:solidFill>
                <a:latin typeface="Verdana" charset="0"/>
                <a:cs typeface="Trebuchet MS" charset="0"/>
              </a:rPr>
              <a:t>r Indirect</a:t>
            </a:r>
            <a:endParaRPr lang="en-US" sz="2400" b="1" dirty="0">
              <a:solidFill>
                <a:schemeClr val="bg1"/>
              </a:solidFill>
              <a:latin typeface="Verdana" charset="0"/>
              <a:cs typeface="Trebuchet MS" charset="0"/>
            </a:endParaRPr>
          </a:p>
        </p:txBody>
      </p:sp>
      <p:sp>
        <p:nvSpPr>
          <p:cNvPr id="9219" name="Rectangle 3"/>
          <p:cNvSpPr>
            <a:spLocks noGrp="1" noChangeArrowheads="1"/>
          </p:cNvSpPr>
          <p:nvPr>
            <p:ph type="body" sz="half" idx="1"/>
          </p:nvPr>
        </p:nvSpPr>
        <p:spPr>
          <a:xfrm>
            <a:off x="152400" y="1219200"/>
            <a:ext cx="8534400" cy="4876800"/>
          </a:xfrm>
        </p:spPr>
        <p:txBody>
          <a:bodyPr rtlCol="0">
            <a:normAutofit fontScale="92500" lnSpcReduction="20000"/>
          </a:bodyPr>
          <a:lstStyle/>
          <a:p>
            <a:pPr fontAlgn="auto">
              <a:buFont typeface="Arial" pitchFamily="34" charset="0"/>
              <a:buChar char="•"/>
              <a:defRPr/>
            </a:pPr>
            <a:r>
              <a:rPr lang="en-US" altLang="en-US" sz="3300" dirty="0" smtClean="0">
                <a:ea typeface="+mn-ea"/>
              </a:rPr>
              <a:t>Interference</a:t>
            </a:r>
            <a:r>
              <a:rPr lang="en-US" altLang="en-US" dirty="0" smtClean="0">
                <a:ea typeface="+mn-ea"/>
              </a:rPr>
              <a:t>−</a:t>
            </a:r>
            <a:r>
              <a:rPr lang="en-US" altLang="en-US" sz="2800" i="1" dirty="0" smtClean="0">
                <a:ea typeface="+mn-ea"/>
              </a:rPr>
              <a:t>Directly </a:t>
            </a:r>
            <a:r>
              <a:rPr lang="en-US" altLang="en-US" sz="2800" dirty="0" smtClean="0">
                <a:ea typeface="+mn-ea"/>
              </a:rPr>
              <a:t>fighting </a:t>
            </a:r>
            <a:r>
              <a:rPr lang="en-US" altLang="en-US" sz="2800" dirty="0">
                <a:ea typeface="+mn-ea"/>
              </a:rPr>
              <a:t>over </a:t>
            </a:r>
            <a:r>
              <a:rPr lang="en-US" altLang="en-US" sz="2800" dirty="0" smtClean="0">
                <a:ea typeface="+mn-ea"/>
              </a:rPr>
              <a:t>resources</a:t>
            </a:r>
            <a:br>
              <a:rPr lang="en-US" altLang="en-US" sz="2800" dirty="0" smtClean="0">
                <a:ea typeface="+mn-ea"/>
              </a:rPr>
            </a:br>
            <a:r>
              <a:rPr lang="en-US" altLang="en-US" sz="2400" dirty="0">
                <a:ea typeface="+mn-ea"/>
              </a:rPr>
              <a:t>	</a:t>
            </a:r>
            <a:endParaRPr lang="en-US" altLang="en-US" sz="2800" dirty="0">
              <a:ea typeface="+mn-ea"/>
            </a:endParaRPr>
          </a:p>
          <a:p>
            <a:pPr fontAlgn="auto">
              <a:buFont typeface="Arial" pitchFamily="34" charset="0"/>
              <a:buChar char="•"/>
              <a:defRPr/>
            </a:pPr>
            <a:r>
              <a:rPr lang="en-US" altLang="en-US" sz="3300" dirty="0" smtClean="0">
                <a:ea typeface="+mn-ea"/>
              </a:rPr>
              <a:t>Exploitative</a:t>
            </a:r>
            <a:r>
              <a:rPr lang="en-US" altLang="en-US" dirty="0" smtClean="0">
                <a:ea typeface="+mn-ea"/>
              </a:rPr>
              <a:t>− </a:t>
            </a:r>
            <a:r>
              <a:rPr lang="en-US" altLang="en-US" sz="2800" i="1" dirty="0" smtClean="0">
                <a:ea typeface="+mn-ea"/>
              </a:rPr>
              <a:t>Indirectly</a:t>
            </a:r>
            <a:r>
              <a:rPr lang="en-US" altLang="en-US" dirty="0" smtClean="0">
                <a:ea typeface="+mn-ea"/>
              </a:rPr>
              <a:t> </a:t>
            </a:r>
            <a:r>
              <a:rPr lang="en-US" altLang="en-US" sz="2800" dirty="0" smtClean="0">
                <a:ea typeface="+mn-ea"/>
              </a:rPr>
              <a:t>competing</a:t>
            </a:r>
            <a:r>
              <a:rPr lang="en-US" altLang="en-US" dirty="0" smtClean="0">
                <a:ea typeface="+mn-ea"/>
              </a:rPr>
              <a:t> </a:t>
            </a:r>
            <a:r>
              <a:rPr lang="en-US" altLang="en-US" sz="2800" dirty="0" smtClean="0">
                <a:ea typeface="+mn-ea"/>
              </a:rPr>
              <a:t>by consuming a common limiting resource (space)</a:t>
            </a:r>
            <a:br>
              <a:rPr lang="en-US" altLang="en-US" sz="2800" dirty="0" smtClean="0">
                <a:ea typeface="+mn-ea"/>
              </a:rPr>
            </a:br>
            <a:endParaRPr lang="en-US" altLang="en-US" sz="2800" dirty="0">
              <a:ea typeface="+mn-ea"/>
            </a:endParaRPr>
          </a:p>
          <a:p>
            <a:pPr fontAlgn="auto">
              <a:buFont typeface="Arial" pitchFamily="34" charset="0"/>
              <a:buChar char="•"/>
              <a:defRPr/>
            </a:pPr>
            <a:r>
              <a:rPr lang="en-US" altLang="en-US" sz="3300" dirty="0" smtClean="0">
                <a:ea typeface="+mn-ea"/>
              </a:rPr>
              <a:t>Apparent- </a:t>
            </a:r>
            <a:r>
              <a:rPr lang="en-US" altLang="en-US" sz="2800" i="1" dirty="0" smtClean="0">
                <a:ea typeface="+mn-ea"/>
              </a:rPr>
              <a:t>Indirectly</a:t>
            </a:r>
            <a:r>
              <a:rPr lang="en-US" altLang="en-US" sz="3000" i="1" dirty="0" smtClean="0">
                <a:ea typeface="+mn-ea"/>
              </a:rPr>
              <a:t> </a:t>
            </a:r>
            <a:r>
              <a:rPr lang="en-US" altLang="en-US" sz="2800" dirty="0" smtClean="0">
                <a:ea typeface="+mn-ea"/>
              </a:rPr>
              <a:t>between 2 species both preyed upon by the same predator</a:t>
            </a:r>
            <a:r>
              <a:rPr lang="en-US" altLang="en-US" sz="2800" i="1" dirty="0" smtClean="0">
                <a:ea typeface="+mn-ea"/>
              </a:rPr>
              <a:t>.</a:t>
            </a:r>
            <a:br>
              <a:rPr lang="en-US" altLang="en-US" sz="2800" i="1" dirty="0" smtClean="0">
                <a:ea typeface="+mn-ea"/>
              </a:rPr>
            </a:br>
            <a:r>
              <a:rPr lang="en-US" altLang="en-US" sz="2800" i="1" dirty="0" smtClean="0">
                <a:ea typeface="+mn-ea"/>
              </a:rPr>
              <a:t/>
            </a:r>
            <a:br>
              <a:rPr lang="en-US" altLang="en-US" sz="2800" i="1" dirty="0" smtClean="0">
                <a:ea typeface="+mn-ea"/>
              </a:rPr>
            </a:br>
            <a:r>
              <a:rPr lang="en-US" altLang="en-US" sz="2800" i="1" dirty="0" smtClean="0">
                <a:ea typeface="+mn-ea"/>
              </a:rPr>
              <a:t>Example:  </a:t>
            </a:r>
            <a:r>
              <a:rPr lang="en-US" altLang="en-US" sz="2800" dirty="0" smtClean="0"/>
              <a:t>S</a:t>
            </a:r>
            <a:r>
              <a:rPr lang="en-US" sz="2800" dirty="0" smtClean="0"/>
              <a:t>pecies </a:t>
            </a:r>
            <a:r>
              <a:rPr lang="en-US" sz="2800" dirty="0"/>
              <a:t>A and species B are both prey of predator C. The increase of species A will cause the decrease of species B because the increase of As would increase the number of predator Cs which in turn will hunt more of species B.</a:t>
            </a:r>
            <a:r>
              <a:rPr lang="en-US" altLang="en-US" sz="2800" dirty="0" smtClean="0">
                <a:ea typeface="+mn-ea"/>
              </a:rPr>
              <a:t/>
            </a:r>
            <a:br>
              <a:rPr lang="en-US" altLang="en-US" sz="2800" dirty="0" smtClean="0">
                <a:ea typeface="+mn-ea"/>
              </a:rPr>
            </a:br>
            <a:endParaRPr lang="en-US" altLang="en-US" sz="2800" dirty="0">
              <a:ea typeface="+mn-ea"/>
            </a:endParaRPr>
          </a:p>
        </p:txBody>
      </p:sp>
    </p:spTree>
    <p:extLst>
      <p:ext uri="{BB962C8B-B14F-4D97-AF65-F5344CB8AC3E}">
        <p14:creationId xmlns:p14="http://schemas.microsoft.com/office/powerpoint/2010/main" val="569324278"/>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dissolve">
                                      <p:cBhvr>
                                        <p:cTn id="7" dur="500"/>
                                        <p:tgtEl>
                                          <p:spTgt spid="9219">
                                            <p:txEl>
                                              <p:pRg st="0" end="0"/>
                                            </p:txEl>
                                          </p:spTgt>
                                        </p:tgtEl>
                                      </p:cBhvr>
                                    </p:animEffect>
                                  </p:childTnLst>
                                  <p:subTnLst>
                                    <p:animClr clrSpc="rgb" dir="cw">
                                      <p:cBhvr override="childStyle">
                                        <p:cTn dur="1" fill="hold" display="0" masterRel="nextClick" afterEffect="1"/>
                                        <p:tgtEl>
                                          <p:spTgt spid="9219">
                                            <p:txEl>
                                              <p:pRg st="0" end="0"/>
                                            </p:txEl>
                                          </p:spTgt>
                                        </p:tgtEl>
                                        <p:attrNameLst>
                                          <p:attrName>ppt_c</p:attrName>
                                        </p:attrNameLst>
                                      </p:cBhvr>
                                      <p:to>
                                        <a:schemeClr va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dissolve">
                                      <p:cBhvr>
                                        <p:cTn id="12" dur="500"/>
                                        <p:tgtEl>
                                          <p:spTgt spid="9219">
                                            <p:txEl>
                                              <p:pRg st="1" end="1"/>
                                            </p:txEl>
                                          </p:spTgt>
                                        </p:tgtEl>
                                      </p:cBhvr>
                                    </p:animEffect>
                                  </p:childTnLst>
                                  <p:subTnLst>
                                    <p:animClr clrSpc="rgb" dir="cw">
                                      <p:cBhvr override="childStyle">
                                        <p:cTn dur="1" fill="hold" display="0" masterRel="nextClick" afterEffect="1"/>
                                        <p:tgtEl>
                                          <p:spTgt spid="9219">
                                            <p:txEl>
                                              <p:pRg st="1" end="1"/>
                                            </p:txEl>
                                          </p:spTgt>
                                        </p:tgtEl>
                                        <p:attrNameLst>
                                          <p:attrName>ppt_c</p:attrName>
                                        </p:attrNameLst>
                                      </p:cBhvr>
                                      <p:to>
                                        <a:schemeClr va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dissolve">
                                      <p:cBhvr>
                                        <p:cTn id="17" dur="500"/>
                                        <p:tgtEl>
                                          <p:spTgt spid="9219">
                                            <p:txEl>
                                              <p:pRg st="2" end="2"/>
                                            </p:txEl>
                                          </p:spTgt>
                                        </p:tgtEl>
                                      </p:cBhvr>
                                    </p:animEffect>
                                  </p:childTnLst>
                                  <p:subTnLst>
                                    <p:animClr clrSpc="rgb" dir="cw">
                                      <p:cBhvr override="childStyle">
                                        <p:cTn dur="1" fill="hold" display="0" masterRel="nextClick" afterEffect="1"/>
                                        <p:tgtEl>
                                          <p:spTgt spid="9219">
                                            <p:txEl>
                                              <p:pRg st="2" end="2"/>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152400"/>
            <a:ext cx="9144000" cy="838200"/>
          </a:xfrm>
        </p:spPr>
        <p:txBody>
          <a:bodyPr/>
          <a:lstStyle/>
          <a:p>
            <a:pPr algn="ctr"/>
            <a:r>
              <a:rPr lang="en-US" sz="3200" b="1" dirty="0" smtClean="0">
                <a:solidFill>
                  <a:schemeClr val="bg1"/>
                </a:solidFill>
                <a:latin typeface="Verdana" charset="0"/>
                <a:cs typeface="Trebuchet MS" charset="0"/>
              </a:rPr>
              <a:t>Competitive Exclusion Principle</a:t>
            </a:r>
            <a:endParaRPr lang="en-US" sz="3200" b="1" dirty="0">
              <a:solidFill>
                <a:schemeClr val="bg1"/>
              </a:solidFill>
              <a:latin typeface="Verdana" charset="0"/>
              <a:cs typeface="Trebuchet MS" charset="0"/>
            </a:endParaRPr>
          </a:p>
        </p:txBody>
      </p:sp>
      <p:sp>
        <p:nvSpPr>
          <p:cNvPr id="9219" name="Rectangle 3"/>
          <p:cNvSpPr>
            <a:spLocks noGrp="1" noChangeArrowheads="1"/>
          </p:cNvSpPr>
          <p:nvPr>
            <p:ph type="body" sz="half" idx="1"/>
          </p:nvPr>
        </p:nvSpPr>
        <p:spPr>
          <a:xfrm>
            <a:off x="457200" y="1219200"/>
            <a:ext cx="8534400" cy="4876800"/>
          </a:xfrm>
        </p:spPr>
        <p:txBody>
          <a:bodyPr rtlCol="0">
            <a:normAutofit/>
          </a:bodyPr>
          <a:lstStyle/>
          <a:p>
            <a:pPr marL="0" indent="0" fontAlgn="auto">
              <a:buNone/>
              <a:defRPr/>
            </a:pPr>
            <a:r>
              <a:rPr lang="en-US" altLang="en-US" sz="2800" b="1" dirty="0" smtClean="0">
                <a:ea typeface="+mn-ea"/>
              </a:rPr>
              <a:t>Sometimes </a:t>
            </a:r>
            <a:r>
              <a:rPr lang="en-US" altLang="en-US" sz="2800" b="1" dirty="0">
                <a:ea typeface="+mn-ea"/>
              </a:rPr>
              <a:t>referred to as Gause's law of competitive exclusion </a:t>
            </a:r>
            <a:r>
              <a:rPr lang="en-US" altLang="en-US" sz="2800" b="1" dirty="0" smtClean="0">
                <a:ea typeface="+mn-ea"/>
              </a:rPr>
              <a:t>states </a:t>
            </a:r>
            <a:r>
              <a:rPr lang="en-US" altLang="en-US" sz="2800" b="1" dirty="0">
                <a:ea typeface="+mn-ea"/>
              </a:rPr>
              <a:t>that two species competing for the same resources cannot coexist if other ecological factors are constant. </a:t>
            </a:r>
            <a:endParaRPr lang="en-US" altLang="en-US" sz="2800" b="1" dirty="0" smtClean="0">
              <a:ea typeface="+mn-ea"/>
            </a:endParaRPr>
          </a:p>
          <a:p>
            <a:pPr fontAlgn="auto">
              <a:defRPr/>
            </a:pPr>
            <a:r>
              <a:rPr lang="en-US" altLang="en-US" sz="2800" dirty="0" smtClean="0">
                <a:ea typeface="+mn-ea"/>
              </a:rPr>
              <a:t>The competing species that has </a:t>
            </a:r>
            <a:r>
              <a:rPr lang="en-US" altLang="en-US" sz="2800" dirty="0">
                <a:ea typeface="+mn-ea"/>
              </a:rPr>
              <a:t>even the slightest advantage </a:t>
            </a:r>
            <a:r>
              <a:rPr lang="en-US" altLang="en-US" sz="2800" dirty="0" smtClean="0">
                <a:ea typeface="+mn-ea"/>
              </a:rPr>
              <a:t>will dominate in the long term and emerge the victor.</a:t>
            </a:r>
          </a:p>
          <a:p>
            <a:pPr fontAlgn="auto">
              <a:defRPr/>
            </a:pPr>
            <a:r>
              <a:rPr lang="en-US" altLang="en-US" sz="2800" dirty="0" smtClean="0">
                <a:ea typeface="+mn-ea"/>
              </a:rPr>
              <a:t>The loser will either relocate or become extinct.   </a:t>
            </a:r>
          </a:p>
          <a:p>
            <a:pPr fontAlgn="auto">
              <a:defRPr/>
            </a:pPr>
            <a:r>
              <a:rPr lang="en-US" altLang="en-US" sz="2800" dirty="0" smtClean="0">
                <a:ea typeface="+mn-ea"/>
              </a:rPr>
              <a:t>The </a:t>
            </a:r>
            <a:r>
              <a:rPr lang="en-US" altLang="en-US" sz="2800" dirty="0">
                <a:ea typeface="+mn-ea"/>
              </a:rPr>
              <a:t>principle has been paraphrased </a:t>
            </a:r>
            <a:r>
              <a:rPr lang="en-US" altLang="en-US" sz="2800" dirty="0" smtClean="0">
                <a:ea typeface="+mn-ea"/>
              </a:rPr>
              <a:t>as "complete </a:t>
            </a:r>
            <a:r>
              <a:rPr lang="en-US" altLang="en-US" sz="2800" dirty="0">
                <a:ea typeface="+mn-ea"/>
              </a:rPr>
              <a:t>competitors cannot coexist</a:t>
            </a:r>
            <a:r>
              <a:rPr lang="en-US" altLang="en-US" sz="2800" dirty="0" smtClean="0">
                <a:ea typeface="+mn-ea"/>
              </a:rPr>
              <a:t>".</a:t>
            </a:r>
            <a:endParaRPr lang="en-US" altLang="en-US" sz="2800" dirty="0">
              <a:ea typeface="+mn-ea"/>
            </a:endParaRPr>
          </a:p>
        </p:txBody>
      </p:sp>
    </p:spTree>
    <p:extLst>
      <p:ext uri="{BB962C8B-B14F-4D97-AF65-F5344CB8AC3E}">
        <p14:creationId xmlns:p14="http://schemas.microsoft.com/office/powerpoint/2010/main" val="3245251303"/>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dissolve">
                                      <p:cBhvr>
                                        <p:cTn id="7" dur="500"/>
                                        <p:tgtEl>
                                          <p:spTgt spid="9219">
                                            <p:txEl>
                                              <p:pRg st="0" end="0"/>
                                            </p:txEl>
                                          </p:spTgt>
                                        </p:tgtEl>
                                      </p:cBhvr>
                                    </p:animEffect>
                                  </p:childTnLst>
                                  <p:subTnLst>
                                    <p:animClr clrSpc="rgb" dir="cw">
                                      <p:cBhvr override="childStyle">
                                        <p:cTn dur="1" fill="hold" display="0" masterRel="nextClick" afterEffect="1"/>
                                        <p:tgtEl>
                                          <p:spTgt spid="9219">
                                            <p:txEl>
                                              <p:pRg st="0" end="0"/>
                                            </p:txEl>
                                          </p:spTgt>
                                        </p:tgtEl>
                                        <p:attrNameLst>
                                          <p:attrName>ppt_c</p:attrName>
                                        </p:attrNameLst>
                                      </p:cBhvr>
                                      <p:to>
                                        <a:schemeClr val="hlink"/>
                                      </p:to>
                                    </p:animClr>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dissolve">
                                      <p:cBhvr>
                                        <p:cTn id="12" dur="500"/>
                                        <p:tgtEl>
                                          <p:spTgt spid="9219">
                                            <p:txEl>
                                              <p:pRg st="1" end="1"/>
                                            </p:txEl>
                                          </p:spTgt>
                                        </p:tgtEl>
                                      </p:cBhvr>
                                    </p:animEffect>
                                  </p:childTnLst>
                                  <p:subTnLst>
                                    <p:animClr clrSpc="rgb" dir="cw">
                                      <p:cBhvr override="childStyle">
                                        <p:cTn dur="1" fill="hold" display="0" masterRel="nextClick" afterEffect="1"/>
                                        <p:tgtEl>
                                          <p:spTgt spid="9219">
                                            <p:txEl>
                                              <p:pRg st="1" end="1"/>
                                            </p:txEl>
                                          </p:spTgt>
                                        </p:tgtEl>
                                        <p:attrNameLst>
                                          <p:attrName>ppt_c</p:attrName>
                                        </p:attrNameLst>
                                      </p:cBhvr>
                                      <p:to>
                                        <a:schemeClr val="hlink"/>
                                      </p:to>
                                    </p:animClr>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dissolve">
                                      <p:cBhvr>
                                        <p:cTn id="17" dur="500"/>
                                        <p:tgtEl>
                                          <p:spTgt spid="9219">
                                            <p:txEl>
                                              <p:pRg st="2" end="2"/>
                                            </p:txEl>
                                          </p:spTgt>
                                        </p:tgtEl>
                                      </p:cBhvr>
                                    </p:animEffect>
                                  </p:childTnLst>
                                  <p:subTnLst>
                                    <p:animClr clrSpc="rgb" dir="cw">
                                      <p:cBhvr override="childStyle">
                                        <p:cTn dur="1" fill="hold" display="0" masterRel="nextClick" afterEffect="1"/>
                                        <p:tgtEl>
                                          <p:spTgt spid="9219">
                                            <p:txEl>
                                              <p:pRg st="2" end="2"/>
                                            </p:txEl>
                                          </p:spTgt>
                                        </p:tgtEl>
                                        <p:attrNameLst>
                                          <p:attrName>ppt_c</p:attrName>
                                        </p:attrNameLst>
                                      </p:cBhvr>
                                      <p:to>
                                        <a:schemeClr val="hlink"/>
                                      </p:to>
                                    </p:animClr>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dissolve">
                                      <p:cBhvr>
                                        <p:cTn id="22" dur="500"/>
                                        <p:tgtEl>
                                          <p:spTgt spid="9219">
                                            <p:txEl>
                                              <p:pRg st="3" end="3"/>
                                            </p:txEl>
                                          </p:spTgt>
                                        </p:tgtEl>
                                      </p:cBhvr>
                                    </p:animEffect>
                                  </p:childTnLst>
                                  <p:subTnLst>
                                    <p:animClr clrSpc="rgb" dir="cw">
                                      <p:cBhvr override="childStyle">
                                        <p:cTn dur="1" fill="hold" display="0" masterRel="nextClick" afterEffect="1"/>
                                        <p:tgtEl>
                                          <p:spTgt spid="9219">
                                            <p:txEl>
                                              <p:pRg st="3" end="3"/>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152400"/>
            <a:ext cx="9144000" cy="838200"/>
          </a:xfrm>
        </p:spPr>
        <p:txBody>
          <a:bodyPr/>
          <a:lstStyle/>
          <a:p>
            <a:pPr algn="ctr"/>
            <a:r>
              <a:rPr lang="en-US" sz="2400" b="1" dirty="0" smtClean="0">
                <a:solidFill>
                  <a:schemeClr val="bg1"/>
                </a:solidFill>
                <a:latin typeface="Verdana" charset="0"/>
                <a:cs typeface="Trebuchet MS" charset="0"/>
              </a:rPr>
              <a:t>Competition Between Organisms </a:t>
            </a:r>
            <a:br>
              <a:rPr lang="en-US" sz="2400" b="1" dirty="0" smtClean="0">
                <a:solidFill>
                  <a:schemeClr val="bg1"/>
                </a:solidFill>
                <a:latin typeface="Verdana" charset="0"/>
                <a:cs typeface="Trebuchet MS" charset="0"/>
              </a:rPr>
            </a:br>
            <a:r>
              <a:rPr lang="en-US" sz="2400" b="1" dirty="0" smtClean="0">
                <a:solidFill>
                  <a:schemeClr val="bg1"/>
                </a:solidFill>
                <a:latin typeface="Verdana" charset="0"/>
                <a:cs typeface="Trebuchet MS" charset="0"/>
              </a:rPr>
              <a:t>Of Different Species</a:t>
            </a:r>
            <a:endParaRPr lang="en-US" sz="2400" b="1" dirty="0">
              <a:solidFill>
                <a:schemeClr val="bg1"/>
              </a:solidFill>
              <a:latin typeface="Verdana" charset="0"/>
              <a:cs typeface="Trebuchet MS" charset="0"/>
            </a:endParaRPr>
          </a:p>
        </p:txBody>
      </p:sp>
      <p:pic>
        <p:nvPicPr>
          <p:cNvPr id="3" name="Picture 2" descr="paramecium comp.png"/>
          <p:cNvPicPr>
            <a:picLocks noChangeAspect="1"/>
          </p:cNvPicPr>
          <p:nvPr/>
        </p:nvPicPr>
        <p:blipFill rotWithShape="1">
          <a:blip r:embed="rId3">
            <a:extLst>
              <a:ext uri="{28A0092B-C50C-407E-A947-70E740481C1C}">
                <a14:useLocalDpi xmlns:a14="http://schemas.microsoft.com/office/drawing/2010/main" val="0"/>
              </a:ext>
            </a:extLst>
          </a:blip>
          <a:srcRect l="1674" t="2918" r="1834" b="5186"/>
          <a:stretch/>
        </p:blipFill>
        <p:spPr>
          <a:xfrm>
            <a:off x="304800" y="1219200"/>
            <a:ext cx="8382000" cy="4953000"/>
          </a:xfrm>
          <a:prstGeom prst="rect">
            <a:avLst/>
          </a:prstGeom>
        </p:spPr>
      </p:pic>
    </p:spTree>
    <p:extLst>
      <p:ext uri="{BB962C8B-B14F-4D97-AF65-F5344CB8AC3E}">
        <p14:creationId xmlns:p14="http://schemas.microsoft.com/office/powerpoint/2010/main" val="154288118"/>
      </p:ext>
    </p:extLst>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0"/>
            <a:ext cx="9144000" cy="914400"/>
          </a:xfrm>
        </p:spPr>
        <p:txBody>
          <a:bodyPr/>
          <a:lstStyle/>
          <a:p>
            <a:r>
              <a:rPr lang="en-US" sz="3200" b="1" dirty="0" smtClean="0">
                <a:solidFill>
                  <a:schemeClr val="bg1"/>
                </a:solidFill>
                <a:latin typeface="Verdana" charset="0"/>
                <a:cs typeface="Trebuchet MS" charset="0"/>
              </a:rPr>
              <a:t>Solutions to Competitive Exclusion</a:t>
            </a:r>
            <a:endParaRPr lang="en-US" sz="3200" b="1" dirty="0">
              <a:solidFill>
                <a:schemeClr val="bg1"/>
              </a:solidFill>
              <a:latin typeface="Verdana" charset="0"/>
              <a:cs typeface="Trebuchet MS" charset="0"/>
            </a:endParaRPr>
          </a:p>
        </p:txBody>
      </p:sp>
      <p:sp>
        <p:nvSpPr>
          <p:cNvPr id="12291" name="Rectangle 3"/>
          <p:cNvSpPr>
            <a:spLocks noGrp="1" noChangeArrowheads="1"/>
          </p:cNvSpPr>
          <p:nvPr>
            <p:ph sz="half" idx="1"/>
          </p:nvPr>
        </p:nvSpPr>
        <p:spPr>
          <a:xfrm>
            <a:off x="228600" y="1143000"/>
            <a:ext cx="8610600" cy="1828800"/>
          </a:xfrm>
        </p:spPr>
        <p:txBody>
          <a:bodyPr/>
          <a:lstStyle/>
          <a:p>
            <a:r>
              <a:rPr lang="en-US" sz="2000" u="sng" dirty="0">
                <a:latin typeface="Verdana" charset="0"/>
              </a:rPr>
              <a:t>Resource </a:t>
            </a:r>
            <a:r>
              <a:rPr lang="en-US" sz="2000" u="sng" dirty="0" smtClean="0">
                <a:latin typeface="Verdana" charset="0"/>
              </a:rPr>
              <a:t>partitioning</a:t>
            </a:r>
            <a:r>
              <a:rPr lang="en-US" sz="2000" dirty="0" smtClean="0">
                <a:latin typeface="Verdana" charset="0"/>
              </a:rPr>
              <a:t>− </a:t>
            </a:r>
            <a:r>
              <a:rPr lang="en-US" sz="2000" dirty="0">
                <a:latin typeface="Verdana" charset="0"/>
              </a:rPr>
              <a:t>sympatric species consume slightly different foods or use resources in different ways</a:t>
            </a:r>
          </a:p>
        </p:txBody>
      </p:sp>
      <p:sp>
        <p:nvSpPr>
          <p:cNvPr id="25605" name="Text Box 7"/>
          <p:cNvSpPr txBox="1">
            <a:spLocks noChangeArrowheads="1"/>
          </p:cNvSpPr>
          <p:nvPr/>
        </p:nvSpPr>
        <p:spPr bwMode="auto">
          <a:xfrm>
            <a:off x="1905000" y="5851525"/>
            <a:ext cx="6019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dirty="0">
                <a:latin typeface="Times" charset="0"/>
              </a:rPr>
              <a:t>Ex:  </a:t>
            </a:r>
            <a:r>
              <a:rPr lang="en-US" sz="1800" i="1" dirty="0">
                <a:latin typeface="Times" charset="0"/>
              </a:rPr>
              <a:t>Anolis</a:t>
            </a:r>
            <a:r>
              <a:rPr lang="en-US" sz="1800" dirty="0">
                <a:latin typeface="Times" charset="0"/>
              </a:rPr>
              <a:t> lizard sp. perching sites in the Dominican Republic</a:t>
            </a:r>
            <a:r>
              <a:rPr lang="en-US" dirty="0">
                <a:latin typeface="Times" charset="0"/>
              </a:rPr>
              <a:t> </a:t>
            </a:r>
          </a:p>
        </p:txBody>
      </p:sp>
      <p:pic>
        <p:nvPicPr>
          <p:cNvPr id="2560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847618"/>
            <a:ext cx="5105400" cy="4027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5194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dissolve">
                                      <p:cBhvr>
                                        <p:cTn id="7" dur="500"/>
                                        <p:tgtEl>
                                          <p:spTgt spid="12291">
                                            <p:txEl>
                                              <p:pRg st="0" end="0"/>
                                            </p:txEl>
                                          </p:spTgt>
                                        </p:tgtEl>
                                      </p:cBhvr>
                                    </p:animEffect>
                                  </p:childTnLst>
                                  <p:subTnLst>
                                    <p:animClr clrSpc="rgb" dir="cw">
                                      <p:cBhvr override="childStyle">
                                        <p:cTn dur="1" fill="hold" display="0" masterRel="nextClick" afterEffect="1"/>
                                        <p:tgtEl>
                                          <p:spTgt spid="12291">
                                            <p:txEl>
                                              <p:pRg st="0" end="0"/>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0"/>
            <a:ext cx="9144000" cy="914400"/>
          </a:xfrm>
        </p:spPr>
        <p:txBody>
          <a:bodyPr/>
          <a:lstStyle/>
          <a:p>
            <a:r>
              <a:rPr lang="en-US" sz="3200" b="1" dirty="0" smtClean="0">
                <a:solidFill>
                  <a:schemeClr val="bg1"/>
                </a:solidFill>
                <a:latin typeface="Verdana" charset="0"/>
                <a:cs typeface="Trebuchet MS" charset="0"/>
              </a:rPr>
              <a:t>Solutions to Competitive Exclusion</a:t>
            </a:r>
            <a:endParaRPr lang="en-US" sz="3200" b="1" dirty="0">
              <a:solidFill>
                <a:schemeClr val="bg1"/>
              </a:solidFill>
              <a:latin typeface="Verdana" charset="0"/>
              <a:cs typeface="Trebuchet MS" charset="0"/>
            </a:endParaRPr>
          </a:p>
        </p:txBody>
      </p:sp>
      <p:sp>
        <p:nvSpPr>
          <p:cNvPr id="12292" name="Rectangle 4"/>
          <p:cNvSpPr>
            <a:spLocks noGrp="1" noChangeArrowheads="1"/>
          </p:cNvSpPr>
          <p:nvPr>
            <p:ph sz="half" idx="2"/>
          </p:nvPr>
        </p:nvSpPr>
        <p:spPr>
          <a:xfrm>
            <a:off x="533400" y="2133600"/>
            <a:ext cx="2765425" cy="3505200"/>
          </a:xfrm>
        </p:spPr>
        <p:txBody>
          <a:bodyPr/>
          <a:lstStyle/>
          <a:p>
            <a:pPr marL="0" indent="0">
              <a:buNone/>
            </a:pPr>
            <a:r>
              <a:rPr lang="en-US" sz="2000" u="sng" dirty="0">
                <a:latin typeface="Verdana" charset="0"/>
              </a:rPr>
              <a:t>Character </a:t>
            </a:r>
            <a:r>
              <a:rPr lang="en-US" sz="2000" u="sng" dirty="0" smtClean="0">
                <a:latin typeface="Verdana" charset="0"/>
              </a:rPr>
              <a:t>displacement</a:t>
            </a:r>
            <a:r>
              <a:rPr lang="en-US" sz="2000" dirty="0" smtClean="0">
                <a:latin typeface="Verdana" charset="0"/>
              </a:rPr>
              <a:t>− </a:t>
            </a:r>
            <a:r>
              <a:rPr lang="en-US" sz="2000" dirty="0">
                <a:latin typeface="Verdana" charset="0"/>
              </a:rPr>
              <a:t>sympatric species tend to diverge in the characteristics that overlap</a:t>
            </a:r>
            <a:endParaRPr lang="en-US" sz="2000" b="1" dirty="0">
              <a:latin typeface="Verdana" charset="0"/>
            </a:endParaRPr>
          </a:p>
        </p:txBody>
      </p:sp>
      <p:sp>
        <p:nvSpPr>
          <p:cNvPr id="25606" name="Text Box 8"/>
          <p:cNvSpPr txBox="1">
            <a:spLocks noChangeArrowheads="1"/>
          </p:cNvSpPr>
          <p:nvPr/>
        </p:nvSpPr>
        <p:spPr bwMode="auto">
          <a:xfrm>
            <a:off x="3581400" y="6136205"/>
            <a:ext cx="376053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dirty="0">
                <a:latin typeface="Times" charset="0"/>
              </a:rPr>
              <a:t>Ex: Darwin’s finch beak size on the Galapagos Islands</a:t>
            </a:r>
            <a:endParaRPr lang="en-US" dirty="0">
              <a:latin typeface="Times" charset="0"/>
            </a:endParaRPr>
          </a:p>
        </p:txBody>
      </p:sp>
      <p:pic>
        <p:nvPicPr>
          <p:cNvPr id="2560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295400"/>
            <a:ext cx="5715000" cy="48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5605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animEffect transition="in" filter="dissolve">
                                      <p:cBhvr>
                                        <p:cTn id="7" dur="500"/>
                                        <p:tgtEl>
                                          <p:spTgt spid="12292">
                                            <p:txEl>
                                              <p:pRg st="0" end="0"/>
                                            </p:txEl>
                                          </p:spTgt>
                                        </p:tgtEl>
                                      </p:cBhvr>
                                    </p:animEffect>
                                  </p:childTnLst>
                                  <p:subTnLst>
                                    <p:animClr clrSpc="rgb" dir="cw">
                                      <p:cBhvr override="childStyle">
                                        <p:cTn dur="1" fill="hold" display="0" masterRel="nextClick" afterEffect="1"/>
                                        <p:tgtEl>
                                          <p:spTgt spid="12292">
                                            <p:txEl>
                                              <p:pRg st="0" end="0"/>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76200"/>
            <a:ext cx="7772400" cy="1143000"/>
          </a:xfrm>
        </p:spPr>
        <p:txBody>
          <a:bodyPr/>
          <a:lstStyle/>
          <a:p>
            <a:r>
              <a:rPr lang="en-US" dirty="0">
                <a:solidFill>
                  <a:schemeClr val="bg1"/>
                </a:solidFill>
                <a:latin typeface="Verdana" charset="0"/>
                <a:cs typeface="Trebuchet MS" charset="0"/>
              </a:rPr>
              <a:t>Succession</a:t>
            </a:r>
          </a:p>
        </p:txBody>
      </p:sp>
      <p:sp>
        <p:nvSpPr>
          <p:cNvPr id="13315" name="Rectangle 3"/>
          <p:cNvSpPr>
            <a:spLocks noGrp="1" noChangeArrowheads="1"/>
          </p:cNvSpPr>
          <p:nvPr>
            <p:ph type="body" sz="half" idx="1"/>
          </p:nvPr>
        </p:nvSpPr>
        <p:spPr>
          <a:xfrm>
            <a:off x="152400" y="1219200"/>
            <a:ext cx="4419600" cy="5105400"/>
          </a:xfrm>
        </p:spPr>
        <p:txBody>
          <a:bodyPr rtlCol="0">
            <a:normAutofit fontScale="77500" lnSpcReduction="20000"/>
          </a:bodyPr>
          <a:lstStyle/>
          <a:p>
            <a:pPr fontAlgn="auto">
              <a:defRPr/>
            </a:pPr>
            <a:r>
              <a:rPr lang="en-US" altLang="en-US" sz="3100" b="1" dirty="0">
                <a:ea typeface="+mn-ea"/>
              </a:rPr>
              <a:t>Ecological </a:t>
            </a:r>
            <a:r>
              <a:rPr lang="en-US" altLang="en-US" sz="3100" b="1" dirty="0" smtClean="0">
                <a:ea typeface="+mn-ea"/>
              </a:rPr>
              <a:t>succession</a:t>
            </a:r>
            <a:r>
              <a:rPr lang="en-US" altLang="en-US" dirty="0" smtClean="0">
                <a:ea typeface="+mn-ea"/>
              </a:rPr>
              <a:t>− </a:t>
            </a:r>
            <a:r>
              <a:rPr lang="en-US" altLang="en-US" dirty="0">
                <a:ea typeface="+mn-ea"/>
              </a:rPr>
              <a:t>transition in species composition over ecological </a:t>
            </a:r>
            <a:r>
              <a:rPr lang="en-US" altLang="en-US" dirty="0" smtClean="0">
                <a:ea typeface="+mn-ea"/>
              </a:rPr>
              <a:t>time</a:t>
            </a:r>
          </a:p>
          <a:p>
            <a:pPr fontAlgn="auto">
              <a:defRPr/>
            </a:pPr>
            <a:r>
              <a:rPr lang="en-US" altLang="en-US" b="1" dirty="0" smtClean="0">
                <a:ea typeface="+mn-ea"/>
              </a:rPr>
              <a:t>Pioneer </a:t>
            </a:r>
            <a:r>
              <a:rPr lang="en-US" altLang="en-US" b="1" dirty="0">
                <a:ea typeface="+mn-ea"/>
              </a:rPr>
              <a:t>organisms</a:t>
            </a:r>
            <a:r>
              <a:rPr lang="en-US" altLang="en-US" dirty="0">
                <a:ea typeface="+mn-ea"/>
              </a:rPr>
              <a:t> = bacteria, lichen, </a:t>
            </a:r>
            <a:r>
              <a:rPr lang="en-US" altLang="en-US" dirty="0" smtClean="0">
                <a:ea typeface="+mn-ea"/>
              </a:rPr>
              <a:t>algae</a:t>
            </a:r>
          </a:p>
          <a:p>
            <a:pPr fontAlgn="auto">
              <a:defRPr/>
            </a:pPr>
            <a:r>
              <a:rPr lang="en-US" altLang="en-US" b="1" dirty="0" smtClean="0">
                <a:ea typeface="+mn-ea"/>
              </a:rPr>
              <a:t>Climax community </a:t>
            </a:r>
            <a:r>
              <a:rPr lang="en-US" altLang="en-US" dirty="0" smtClean="0">
                <a:ea typeface="+mn-ea"/>
              </a:rPr>
              <a:t>= stable</a:t>
            </a:r>
            <a:endParaRPr lang="en-US" altLang="en-US" dirty="0">
              <a:ea typeface="+mn-ea"/>
            </a:endParaRPr>
          </a:p>
          <a:p>
            <a:pPr fontAlgn="auto">
              <a:defRPr/>
            </a:pPr>
            <a:r>
              <a:rPr lang="en-US" altLang="en-US" sz="2800" b="1" dirty="0" smtClean="0">
                <a:ea typeface="+mn-ea"/>
              </a:rPr>
              <a:t>Primary</a:t>
            </a:r>
            <a:r>
              <a:rPr lang="en-US" altLang="en-US" dirty="0" smtClean="0">
                <a:ea typeface="+mn-ea"/>
              </a:rPr>
              <a:t>− </a:t>
            </a:r>
            <a:r>
              <a:rPr lang="en-US" altLang="en-US" dirty="0">
                <a:ea typeface="+mn-ea"/>
              </a:rPr>
              <a:t>begun in lifeless area; no soil, perhaps volcanic activity or retreating </a:t>
            </a:r>
            <a:r>
              <a:rPr lang="en-US" altLang="en-US" dirty="0" smtClean="0">
                <a:ea typeface="+mn-ea"/>
              </a:rPr>
              <a:t>glacier.  </a:t>
            </a:r>
            <a:endParaRPr lang="en-US" altLang="en-US" sz="2800" dirty="0">
              <a:ea typeface="+mn-ea"/>
            </a:endParaRPr>
          </a:p>
          <a:p>
            <a:pPr fontAlgn="auto">
              <a:defRPr/>
            </a:pPr>
            <a:r>
              <a:rPr lang="en-US" altLang="en-US" sz="2800" b="1" dirty="0" smtClean="0">
                <a:ea typeface="+mn-ea"/>
              </a:rPr>
              <a:t>Secondary</a:t>
            </a:r>
            <a:r>
              <a:rPr lang="en-US" altLang="en-US" dirty="0" smtClean="0">
                <a:ea typeface="+mn-ea"/>
              </a:rPr>
              <a:t> </a:t>
            </a:r>
            <a:r>
              <a:rPr lang="en-US" altLang="en-US" dirty="0">
                <a:ea typeface="+mn-ea"/>
              </a:rPr>
              <a:t>an existing community has been cleared by some disturbance that leaves the soil intact</a:t>
            </a:r>
            <a:endParaRPr lang="en-US" altLang="en-US" sz="2800" dirty="0">
              <a:ea typeface="+mn-ea"/>
            </a:endParaRPr>
          </a:p>
        </p:txBody>
      </p:sp>
      <p:pic>
        <p:nvPicPr>
          <p:cNvPr id="28676" name="Picture 7"/>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4648200" y="1981200"/>
            <a:ext cx="4191000" cy="3276600"/>
          </a:xfrm>
        </p:spPr>
      </p:pic>
    </p:spTree>
    <p:extLst>
      <p:ext uri="{BB962C8B-B14F-4D97-AF65-F5344CB8AC3E}">
        <p14:creationId xmlns:p14="http://schemas.microsoft.com/office/powerpoint/2010/main" val="698108194"/>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ssolve">
                                      <p:cBhvr>
                                        <p:cTn id="7" dur="500"/>
                                        <p:tgtEl>
                                          <p:spTgt spid="13315">
                                            <p:txEl>
                                              <p:pRg st="0" end="0"/>
                                            </p:txEl>
                                          </p:spTgt>
                                        </p:tgtEl>
                                      </p:cBhvr>
                                    </p:animEffect>
                                  </p:childTnLst>
                                  <p:subTnLst>
                                    <p:animClr clrSpc="rgb" dir="cw">
                                      <p:cBhvr override="childStyle">
                                        <p:cTn dur="1" fill="hold" display="0" masterRel="nextClick" afterEffect="1"/>
                                        <p:tgtEl>
                                          <p:spTgt spid="13315">
                                            <p:txEl>
                                              <p:pRg st="0" end="0"/>
                                            </p:txEl>
                                          </p:spTgt>
                                        </p:tgtEl>
                                        <p:attrNameLst>
                                          <p:attrName>ppt_c</p:attrName>
                                        </p:attrNameLst>
                                      </p:cBhvr>
                                      <p:to>
                                        <a:schemeClr va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dissolve">
                                      <p:cBhvr>
                                        <p:cTn id="12" dur="500"/>
                                        <p:tgtEl>
                                          <p:spTgt spid="13315">
                                            <p:txEl>
                                              <p:pRg st="1" end="1"/>
                                            </p:txEl>
                                          </p:spTgt>
                                        </p:tgtEl>
                                      </p:cBhvr>
                                    </p:animEffect>
                                  </p:childTnLst>
                                  <p:subTnLst>
                                    <p:animClr clrSpc="rgb" dir="cw">
                                      <p:cBhvr override="childStyle">
                                        <p:cTn dur="1" fill="hold" display="0" masterRel="nextClick" afterEffect="1"/>
                                        <p:tgtEl>
                                          <p:spTgt spid="13315">
                                            <p:txEl>
                                              <p:pRg st="1" end="1"/>
                                            </p:txEl>
                                          </p:spTgt>
                                        </p:tgtEl>
                                        <p:attrNameLst>
                                          <p:attrName>ppt_c</p:attrName>
                                        </p:attrNameLst>
                                      </p:cBhvr>
                                      <p:to>
                                        <a:schemeClr va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dissolve">
                                      <p:cBhvr>
                                        <p:cTn id="17" dur="500"/>
                                        <p:tgtEl>
                                          <p:spTgt spid="13315">
                                            <p:txEl>
                                              <p:pRg st="2" end="2"/>
                                            </p:txEl>
                                          </p:spTgt>
                                        </p:tgtEl>
                                      </p:cBhvr>
                                    </p:animEffect>
                                  </p:childTnLst>
                                  <p:subTnLst>
                                    <p:animClr clrSpc="rgb" dir="cw">
                                      <p:cBhvr override="childStyle">
                                        <p:cTn dur="1" fill="hold" display="0" masterRel="nextClick" afterEffect="1"/>
                                        <p:tgtEl>
                                          <p:spTgt spid="13315">
                                            <p:txEl>
                                              <p:pRg st="2" end="2"/>
                                            </p:txEl>
                                          </p:spTgt>
                                        </p:tgtEl>
                                        <p:attrNameLst>
                                          <p:attrName>ppt_c</p:attrName>
                                        </p:attrNameLst>
                                      </p:cBhvr>
                                      <p:to>
                                        <a:schemeClr val="hlink"/>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dissolve">
                                      <p:cBhvr>
                                        <p:cTn id="22" dur="500"/>
                                        <p:tgtEl>
                                          <p:spTgt spid="13315">
                                            <p:txEl>
                                              <p:pRg st="3" end="3"/>
                                            </p:txEl>
                                          </p:spTgt>
                                        </p:tgtEl>
                                      </p:cBhvr>
                                    </p:animEffect>
                                  </p:childTnLst>
                                  <p:subTnLst>
                                    <p:animClr clrSpc="rgb" dir="cw">
                                      <p:cBhvr override="childStyle">
                                        <p:cTn dur="1" fill="hold" display="0" masterRel="nextClick" afterEffect="1"/>
                                        <p:tgtEl>
                                          <p:spTgt spid="13315">
                                            <p:txEl>
                                              <p:pRg st="3" end="3"/>
                                            </p:txEl>
                                          </p:spTgt>
                                        </p:tgtEl>
                                        <p:attrNameLst>
                                          <p:attrName>ppt_c</p:attrName>
                                        </p:attrNameLst>
                                      </p:cBhvr>
                                      <p:to>
                                        <a:schemeClr val="hlink"/>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dissolve">
                                      <p:cBhvr>
                                        <p:cTn id="27" dur="500"/>
                                        <p:tgtEl>
                                          <p:spTgt spid="13315">
                                            <p:txEl>
                                              <p:pRg st="4" end="4"/>
                                            </p:txEl>
                                          </p:spTgt>
                                        </p:tgtEl>
                                      </p:cBhvr>
                                    </p:animEffect>
                                  </p:childTnLst>
                                  <p:subTnLst>
                                    <p:animClr clrSpc="rgb" dir="cw">
                                      <p:cBhvr override="childStyle">
                                        <p:cTn dur="1" fill="hold" display="0" masterRel="nextClick" afterEffect="1"/>
                                        <p:tgtEl>
                                          <p:spTgt spid="13315">
                                            <p:txEl>
                                              <p:pRg st="4" end="4"/>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85800" y="76200"/>
            <a:ext cx="7772400" cy="914400"/>
          </a:xfrm>
        </p:spPr>
        <p:txBody>
          <a:bodyPr/>
          <a:lstStyle/>
          <a:p>
            <a:r>
              <a:rPr lang="en-US" dirty="0">
                <a:solidFill>
                  <a:srgbClr val="FFFFFF"/>
                </a:solidFill>
              </a:rPr>
              <a:t>Human Impact on Ecosystems</a:t>
            </a:r>
            <a:endParaRPr lang="en-US" dirty="0">
              <a:solidFill>
                <a:schemeClr val="bg1"/>
              </a:solidFill>
              <a:latin typeface="Verdana" charset="0"/>
              <a:cs typeface="Trebuchet MS" charset="0"/>
            </a:endParaRPr>
          </a:p>
        </p:txBody>
      </p:sp>
      <p:sp>
        <p:nvSpPr>
          <p:cNvPr id="29699" name="Text Placeholder 2"/>
          <p:cNvSpPr>
            <a:spLocks noGrp="1"/>
          </p:cNvSpPr>
          <p:nvPr>
            <p:ph type="body" sz="half" idx="1"/>
          </p:nvPr>
        </p:nvSpPr>
        <p:spPr>
          <a:xfrm>
            <a:off x="381000" y="1371600"/>
            <a:ext cx="4419600" cy="2971800"/>
          </a:xfrm>
        </p:spPr>
        <p:txBody>
          <a:bodyPr/>
          <a:lstStyle/>
          <a:p>
            <a:r>
              <a:rPr lang="en-US" sz="2400" dirty="0">
                <a:latin typeface="Verdana" charset="0"/>
              </a:rPr>
              <a:t>Humans are the most widespread agents of disturbance</a:t>
            </a:r>
          </a:p>
          <a:p>
            <a:pPr lvl="1"/>
            <a:r>
              <a:rPr lang="en-US" sz="2000" dirty="0">
                <a:latin typeface="Verdana" charset="0"/>
              </a:rPr>
              <a:t>Reduces diversity</a:t>
            </a:r>
          </a:p>
          <a:p>
            <a:pPr lvl="1"/>
            <a:r>
              <a:rPr lang="en-US" sz="2000" dirty="0">
                <a:latin typeface="Verdana" charset="0"/>
              </a:rPr>
              <a:t>Prevent some naturally occurring </a:t>
            </a:r>
            <a:r>
              <a:rPr lang="en-US" sz="2000" dirty="0" smtClean="0">
                <a:latin typeface="Verdana" charset="0"/>
              </a:rPr>
              <a:t>disturbances</a:t>
            </a:r>
            <a:endParaRPr lang="en-US" sz="2000" dirty="0">
              <a:latin typeface="Verdana" charset="0"/>
            </a:endParaRPr>
          </a:p>
        </p:txBody>
      </p:sp>
      <p:pic>
        <p:nvPicPr>
          <p:cNvPr id="29700" name="Picture 2" descr="http://2.bp.blogspot.com/_AGsCkVm7diI/R1NtaRzDCpI/AAAAAAAABEo/RieLMCBOE18/s1600-R/514205316_a8fcc2fdbf_b.jpg"/>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029200" y="3962400"/>
            <a:ext cx="3810000" cy="2541588"/>
          </a:xfrm>
          <a:noFill/>
        </p:spPr>
      </p:pic>
      <p:pic>
        <p:nvPicPr>
          <p:cNvPr id="29701" name="Picture 4" descr="http://www.sccwrp.org/images/ResearchAreas/MarineDebris/DebrisOnBeaches/DebrisOnBeach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295400"/>
            <a:ext cx="39243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descr="http://www.tropical-rainforest-animals.com/image-files/pollutionchildr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4191000"/>
            <a:ext cx="3686175"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622720"/>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04800" y="-152400"/>
            <a:ext cx="7772400" cy="1143000"/>
          </a:xfrm>
        </p:spPr>
        <p:txBody>
          <a:bodyPr/>
          <a:lstStyle/>
          <a:p>
            <a:r>
              <a:rPr lang="en-US" b="1" dirty="0" smtClean="0">
                <a:solidFill>
                  <a:schemeClr val="bg1"/>
                </a:solidFill>
                <a:latin typeface="Verdana" charset="0"/>
                <a:cs typeface="Trebuchet MS" charset="0"/>
              </a:rPr>
              <a:t>Community Structure</a:t>
            </a:r>
            <a:endParaRPr lang="en-US" b="1" dirty="0">
              <a:solidFill>
                <a:schemeClr val="bg1"/>
              </a:solidFill>
              <a:latin typeface="Verdana" charset="0"/>
              <a:cs typeface="Trebuchet MS" charset="0"/>
            </a:endParaRPr>
          </a:p>
        </p:txBody>
      </p:sp>
      <p:sp>
        <p:nvSpPr>
          <p:cNvPr id="6147" name="Rectangle 3"/>
          <p:cNvSpPr>
            <a:spLocks noGrp="1" noChangeArrowheads="1"/>
          </p:cNvSpPr>
          <p:nvPr>
            <p:ph type="body" sz="half" idx="1"/>
          </p:nvPr>
        </p:nvSpPr>
        <p:spPr>
          <a:xfrm>
            <a:off x="0" y="1219200"/>
            <a:ext cx="4800600" cy="5638800"/>
          </a:xfrm>
        </p:spPr>
        <p:txBody>
          <a:bodyPr>
            <a:normAutofit/>
          </a:bodyPr>
          <a:lstStyle/>
          <a:p>
            <a:pPr>
              <a:lnSpc>
                <a:spcPct val="80000"/>
              </a:lnSpc>
            </a:pPr>
            <a:r>
              <a:rPr lang="en-US" sz="2000" b="1" dirty="0" smtClean="0">
                <a:latin typeface="Verdana" charset="0"/>
              </a:rPr>
              <a:t>Community−</a:t>
            </a:r>
            <a:r>
              <a:rPr lang="en-US" sz="2000" dirty="0" smtClean="0">
                <a:latin typeface="Verdana" charset="0"/>
              </a:rPr>
              <a:t>an </a:t>
            </a:r>
            <a:r>
              <a:rPr lang="en-US" sz="2000" dirty="0">
                <a:latin typeface="Verdana" charset="0"/>
              </a:rPr>
              <a:t>assemblage of populations living close enough together for potential interaction</a:t>
            </a:r>
          </a:p>
          <a:p>
            <a:pPr>
              <a:lnSpc>
                <a:spcPct val="80000"/>
              </a:lnSpc>
            </a:pPr>
            <a:r>
              <a:rPr lang="en-US" sz="2000" b="1" dirty="0">
                <a:latin typeface="Verdana" charset="0"/>
              </a:rPr>
              <a:t>Dominant </a:t>
            </a:r>
            <a:r>
              <a:rPr lang="en-US" sz="2000" b="1" dirty="0" smtClean="0">
                <a:latin typeface="Verdana" charset="0"/>
              </a:rPr>
              <a:t>Species</a:t>
            </a:r>
            <a:r>
              <a:rPr lang="en-US" sz="2000" dirty="0" smtClean="0">
                <a:latin typeface="Verdana" charset="0"/>
              </a:rPr>
              <a:t>−most </a:t>
            </a:r>
            <a:r>
              <a:rPr lang="en-US" sz="2000" dirty="0">
                <a:latin typeface="Verdana" charset="0"/>
              </a:rPr>
              <a:t>abundant, highest biomass, powerful control over occurrence and distribution of other species… VA Sugar Maple</a:t>
            </a:r>
          </a:p>
          <a:p>
            <a:pPr>
              <a:lnSpc>
                <a:spcPct val="80000"/>
              </a:lnSpc>
            </a:pPr>
            <a:r>
              <a:rPr lang="en-US" sz="2000" b="1" dirty="0">
                <a:latin typeface="Verdana" charset="0"/>
              </a:rPr>
              <a:t>Keystone </a:t>
            </a:r>
            <a:r>
              <a:rPr lang="en-US" sz="2000" b="1" dirty="0" smtClean="0">
                <a:latin typeface="Verdana" charset="0"/>
              </a:rPr>
              <a:t>Species</a:t>
            </a:r>
            <a:r>
              <a:rPr lang="en-US" sz="2000" dirty="0" smtClean="0">
                <a:latin typeface="Verdana" charset="0"/>
              </a:rPr>
              <a:t>−NOT </a:t>
            </a:r>
            <a:r>
              <a:rPr lang="en-US" sz="2000" dirty="0">
                <a:latin typeface="Verdana" charset="0"/>
              </a:rPr>
              <a:t>necessarily most abundant, exert strong control due to their ecological roles or niches…  Sea Otters!!!</a:t>
            </a:r>
          </a:p>
          <a:p>
            <a:pPr>
              <a:lnSpc>
                <a:spcPct val="80000"/>
              </a:lnSpc>
            </a:pPr>
            <a:r>
              <a:rPr lang="en-US" sz="2000" b="1" dirty="0">
                <a:latin typeface="Verdana" charset="0"/>
              </a:rPr>
              <a:t>Richness</a:t>
            </a:r>
            <a:r>
              <a:rPr lang="en-US" sz="2000" dirty="0">
                <a:latin typeface="Verdana" charset="0"/>
              </a:rPr>
              <a:t> </a:t>
            </a:r>
            <a:r>
              <a:rPr lang="en-US" sz="2000" dirty="0" smtClean="0">
                <a:latin typeface="Verdana" charset="0"/>
              </a:rPr>
              <a:t>number </a:t>
            </a:r>
            <a:r>
              <a:rPr lang="en-US" sz="2000" dirty="0">
                <a:latin typeface="Verdana" charset="0"/>
              </a:rPr>
              <a:t>of </a:t>
            </a:r>
            <a:r>
              <a:rPr lang="en-US" sz="2000" dirty="0" smtClean="0">
                <a:latin typeface="Verdana" charset="0"/>
              </a:rPr>
              <a:t>species </a:t>
            </a:r>
            <a:r>
              <a:rPr lang="en-US" sz="2000" dirty="0">
                <a:latin typeface="Verdana" charset="0"/>
              </a:rPr>
              <a:t>&amp; abundance</a:t>
            </a:r>
          </a:p>
          <a:p>
            <a:pPr>
              <a:lnSpc>
                <a:spcPct val="80000"/>
              </a:lnSpc>
            </a:pPr>
            <a:r>
              <a:rPr lang="en-US" sz="2000" dirty="0">
                <a:latin typeface="Verdana" charset="0"/>
              </a:rPr>
              <a:t>Species diversity </a:t>
            </a:r>
            <a:r>
              <a:rPr lang="en-US" sz="2000" dirty="0" smtClean="0">
                <a:latin typeface="Verdana" charset="0"/>
              </a:rPr>
              <a:t>older </a:t>
            </a:r>
            <a:r>
              <a:rPr lang="en-US" sz="2000" dirty="0">
                <a:latin typeface="Verdana" charset="0"/>
              </a:rPr>
              <a:t>= greater </a:t>
            </a:r>
            <a:r>
              <a:rPr lang="en-US" sz="2000" dirty="0" smtClean="0">
                <a:latin typeface="Verdana" charset="0"/>
              </a:rPr>
              <a:t>diversity larger </a:t>
            </a:r>
            <a:r>
              <a:rPr lang="en-US" sz="2000" dirty="0">
                <a:latin typeface="Verdana" charset="0"/>
              </a:rPr>
              <a:t>areas = greater diversity </a:t>
            </a:r>
            <a:r>
              <a:rPr lang="en-US" sz="2000" dirty="0" smtClean="0">
                <a:latin typeface="Verdana" charset="0"/>
              </a:rPr>
              <a:t>climate = </a:t>
            </a:r>
            <a:r>
              <a:rPr lang="en-US" sz="2000" dirty="0">
                <a:latin typeface="Verdana" charset="0"/>
              </a:rPr>
              <a:t>solar input &amp; H</a:t>
            </a:r>
            <a:r>
              <a:rPr lang="en-US" sz="2000" baseline="-25000" dirty="0">
                <a:latin typeface="Verdana" charset="0"/>
              </a:rPr>
              <a:t>2</a:t>
            </a:r>
            <a:r>
              <a:rPr lang="en-US" sz="2000" dirty="0">
                <a:latin typeface="Verdana" charset="0"/>
              </a:rPr>
              <a:t>O </a:t>
            </a:r>
            <a:r>
              <a:rPr lang="en-US" sz="2000" dirty="0" smtClean="0">
                <a:latin typeface="Verdana" charset="0"/>
              </a:rPr>
              <a:t>available</a:t>
            </a:r>
            <a:endParaRPr lang="en-US" sz="2000" dirty="0">
              <a:latin typeface="Verdana" charset="0"/>
            </a:endParaRPr>
          </a:p>
        </p:txBody>
      </p:sp>
      <p:pic>
        <p:nvPicPr>
          <p:cNvPr id="19461" name="Picture 2" descr="http://www.eoearth.org/files/119401_119500/119500/250px-Image_Sea_otter_with_sea_urch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505200"/>
            <a:ext cx="266700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descr="http://4.bp.blogspot.com/_Q4iuvsqsQHI/S-tyTAJC7EI/AAAAAAAACk4/KG4RNfSuPkg/s1600/DSCF0343+(Lar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9025" y="1143000"/>
            <a:ext cx="4035425"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4" descr="http://imagehost.vendio.com/a/35088526/aview/100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9076" y="2362200"/>
            <a:ext cx="2363724"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4460112"/>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dissolve">
                                      <p:cBhvr>
                                        <p:cTn id="7" dur="500"/>
                                        <p:tgtEl>
                                          <p:spTgt spid="6147">
                                            <p:txEl>
                                              <p:pRg st="0" end="0"/>
                                            </p:txEl>
                                          </p:spTgt>
                                        </p:tgtEl>
                                      </p:cBhvr>
                                    </p:animEffect>
                                  </p:childTnLst>
                                  <p:subTnLst>
                                    <p:animClr clrSpc="rgb" dir="cw">
                                      <p:cBhvr override="childStyle">
                                        <p:cTn dur="1" fill="hold" display="0" masterRel="nextClick" afterEffect="1"/>
                                        <p:tgtEl>
                                          <p:spTgt spid="6147">
                                            <p:txEl>
                                              <p:pRg st="0" end="0"/>
                                            </p:txEl>
                                          </p:spTgt>
                                        </p:tgtEl>
                                        <p:attrNameLst>
                                          <p:attrName>ppt_c</p:attrName>
                                        </p:attrNameLst>
                                      </p:cBhvr>
                                      <p:to>
                                        <a:schemeClr va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dissolve">
                                      <p:cBhvr>
                                        <p:cTn id="12" dur="500"/>
                                        <p:tgtEl>
                                          <p:spTgt spid="6147">
                                            <p:txEl>
                                              <p:pRg st="1" end="1"/>
                                            </p:txEl>
                                          </p:spTgt>
                                        </p:tgtEl>
                                      </p:cBhvr>
                                    </p:animEffect>
                                  </p:childTnLst>
                                  <p:subTnLst>
                                    <p:animClr clrSpc="rgb" dir="cw">
                                      <p:cBhvr override="childStyle">
                                        <p:cTn dur="1" fill="hold" display="0" masterRel="nextClick" afterEffect="1"/>
                                        <p:tgtEl>
                                          <p:spTgt spid="6147">
                                            <p:txEl>
                                              <p:pRg st="1" end="1"/>
                                            </p:txEl>
                                          </p:spTgt>
                                        </p:tgtEl>
                                        <p:attrNameLst>
                                          <p:attrName>ppt_c</p:attrName>
                                        </p:attrNameLst>
                                      </p:cBhvr>
                                      <p:to>
                                        <a:schemeClr va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dissolve">
                                      <p:cBhvr>
                                        <p:cTn id="17" dur="500"/>
                                        <p:tgtEl>
                                          <p:spTgt spid="6147">
                                            <p:txEl>
                                              <p:pRg st="2" end="2"/>
                                            </p:txEl>
                                          </p:spTgt>
                                        </p:tgtEl>
                                      </p:cBhvr>
                                    </p:animEffect>
                                  </p:childTnLst>
                                  <p:subTnLst>
                                    <p:animClr clrSpc="rgb" dir="cw">
                                      <p:cBhvr override="childStyle">
                                        <p:cTn dur="1" fill="hold" display="0" masterRel="nextClick" afterEffect="1"/>
                                        <p:tgtEl>
                                          <p:spTgt spid="6147">
                                            <p:txEl>
                                              <p:pRg st="2" end="2"/>
                                            </p:txEl>
                                          </p:spTgt>
                                        </p:tgtEl>
                                        <p:attrNameLst>
                                          <p:attrName>ppt_c</p:attrName>
                                        </p:attrNameLst>
                                      </p:cBhvr>
                                      <p:to>
                                        <a:schemeClr val="hlink"/>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dissolve">
                                      <p:cBhvr>
                                        <p:cTn id="22" dur="500"/>
                                        <p:tgtEl>
                                          <p:spTgt spid="6147">
                                            <p:txEl>
                                              <p:pRg st="3" end="3"/>
                                            </p:txEl>
                                          </p:spTgt>
                                        </p:tgtEl>
                                      </p:cBhvr>
                                    </p:animEffect>
                                  </p:childTnLst>
                                  <p:subTnLst>
                                    <p:animClr clrSpc="rgb" dir="cw">
                                      <p:cBhvr override="childStyle">
                                        <p:cTn dur="1" fill="hold" display="0" masterRel="nextClick" afterEffect="1"/>
                                        <p:tgtEl>
                                          <p:spTgt spid="6147">
                                            <p:txEl>
                                              <p:pRg st="3" end="3"/>
                                            </p:txEl>
                                          </p:spTgt>
                                        </p:tgtEl>
                                        <p:attrNameLst>
                                          <p:attrName>ppt_c</p:attrName>
                                        </p:attrNameLst>
                                      </p:cBhvr>
                                      <p:to>
                                        <a:schemeClr val="hlink"/>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147">
                                            <p:txEl>
                                              <p:pRg st="4" end="4"/>
                                            </p:txEl>
                                          </p:spTgt>
                                        </p:tgtEl>
                                        <p:attrNameLst>
                                          <p:attrName>style.visibility</p:attrName>
                                        </p:attrNameLst>
                                      </p:cBhvr>
                                      <p:to>
                                        <p:strVal val="visible"/>
                                      </p:to>
                                    </p:set>
                                    <p:animEffect transition="in" filter="dissolve">
                                      <p:cBhvr>
                                        <p:cTn id="27" dur="500"/>
                                        <p:tgtEl>
                                          <p:spTgt spid="6147">
                                            <p:txEl>
                                              <p:pRg st="4" end="4"/>
                                            </p:txEl>
                                          </p:spTgt>
                                        </p:tgtEl>
                                      </p:cBhvr>
                                    </p:animEffect>
                                  </p:childTnLst>
                                  <p:subTnLst>
                                    <p:animClr clrSpc="rgb" dir="cw">
                                      <p:cBhvr override="childStyle">
                                        <p:cTn dur="1" fill="hold" display="0" masterRel="nextClick" afterEffect="1"/>
                                        <p:tgtEl>
                                          <p:spTgt spid="6147">
                                            <p:txEl>
                                              <p:pRg st="4" end="4"/>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0"/>
            <a:ext cx="9144000" cy="952500"/>
          </a:xfrm>
        </p:spPr>
        <p:txBody>
          <a:bodyPr/>
          <a:lstStyle/>
          <a:p>
            <a:r>
              <a:rPr lang="en-US" dirty="0">
                <a:solidFill>
                  <a:srgbClr val="FFFFFF"/>
                </a:solidFill>
              </a:rPr>
              <a:t>Human Impact on Ecosystems</a:t>
            </a:r>
          </a:p>
        </p:txBody>
      </p:sp>
      <p:sp>
        <p:nvSpPr>
          <p:cNvPr id="32771" name="Rectangle 3"/>
          <p:cNvSpPr>
            <a:spLocks noGrp="1" noChangeArrowheads="1"/>
          </p:cNvSpPr>
          <p:nvPr>
            <p:ph type="body" sz="half" idx="1"/>
          </p:nvPr>
        </p:nvSpPr>
        <p:spPr>
          <a:xfrm>
            <a:off x="152400" y="1295400"/>
            <a:ext cx="3505200" cy="5181600"/>
          </a:xfrm>
        </p:spPr>
        <p:txBody>
          <a:bodyPr/>
          <a:lstStyle/>
          <a:p>
            <a:r>
              <a:rPr lang="en-US" sz="2600" b="1" dirty="0"/>
              <a:t>Combustion of Fossil Fuels</a:t>
            </a:r>
          </a:p>
          <a:p>
            <a:pPr lvl="1"/>
            <a:r>
              <a:rPr lang="en-US" dirty="0"/>
              <a:t>Leads to acid precipitation</a:t>
            </a:r>
          </a:p>
          <a:p>
            <a:pPr lvl="1"/>
            <a:r>
              <a:rPr lang="en-US" dirty="0"/>
              <a:t>Changes the pH of aquatic ecosystems and affects the soil chemistry of terrestrial ecosystems</a:t>
            </a:r>
          </a:p>
        </p:txBody>
      </p:sp>
      <p:pic>
        <p:nvPicPr>
          <p:cNvPr id="32773" name="Picture 5" descr="800px-Acid_rain_woods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99101" y="990600"/>
            <a:ext cx="4844899" cy="3886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pic>
        <p:nvPicPr>
          <p:cNvPr id="2" name="Picture 1"/>
          <p:cNvPicPr>
            <a:picLocks noChangeAspect="1"/>
          </p:cNvPicPr>
          <p:nvPr/>
        </p:nvPicPr>
        <p:blipFill>
          <a:blip r:embed="rId4"/>
          <a:stretch>
            <a:fillRect/>
          </a:stretch>
        </p:blipFill>
        <p:spPr>
          <a:xfrm>
            <a:off x="3810000" y="3810000"/>
            <a:ext cx="3276600" cy="2832439"/>
          </a:xfrm>
          <a:prstGeom prst="rect">
            <a:avLst/>
          </a:prstGeom>
        </p:spPr>
      </p:pic>
    </p:spTree>
    <p:extLst>
      <p:ext uri="{BB962C8B-B14F-4D97-AF65-F5344CB8AC3E}">
        <p14:creationId xmlns:p14="http://schemas.microsoft.com/office/powerpoint/2010/main" val="1751583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0"/>
            <a:ext cx="8229600" cy="1143000"/>
          </a:xfrm>
        </p:spPr>
        <p:txBody>
          <a:bodyPr/>
          <a:lstStyle/>
          <a:p>
            <a:r>
              <a:rPr lang="en-US" sz="3200" dirty="0">
                <a:solidFill>
                  <a:srgbClr val="FFFFFF"/>
                </a:solidFill>
              </a:rPr>
              <a:t>Increasing Carbon Dioxide Concentration in the Atmosphere</a:t>
            </a:r>
          </a:p>
        </p:txBody>
      </p:sp>
      <p:sp>
        <p:nvSpPr>
          <p:cNvPr id="36867" name="Rectangle 3"/>
          <p:cNvSpPr>
            <a:spLocks noGrp="1" noChangeArrowheads="1"/>
          </p:cNvSpPr>
          <p:nvPr>
            <p:ph type="body" idx="1"/>
          </p:nvPr>
        </p:nvSpPr>
        <p:spPr>
          <a:xfrm>
            <a:off x="3962400" y="1143000"/>
            <a:ext cx="4876800" cy="4525963"/>
          </a:xfrm>
        </p:spPr>
        <p:txBody>
          <a:bodyPr/>
          <a:lstStyle/>
          <a:p>
            <a:pPr lvl="1"/>
            <a:endParaRPr lang="en-US" dirty="0"/>
          </a:p>
        </p:txBody>
      </p:sp>
      <p:pic>
        <p:nvPicPr>
          <p:cNvPr id="3" name="Picture 2"/>
          <p:cNvPicPr>
            <a:picLocks noChangeAspect="1"/>
          </p:cNvPicPr>
          <p:nvPr/>
        </p:nvPicPr>
        <p:blipFill>
          <a:blip r:embed="rId3"/>
          <a:stretch>
            <a:fillRect/>
          </a:stretch>
        </p:blipFill>
        <p:spPr>
          <a:xfrm>
            <a:off x="0" y="1066800"/>
            <a:ext cx="9144000" cy="5105400"/>
          </a:xfrm>
          <a:prstGeom prst="rect">
            <a:avLst/>
          </a:prstGeom>
        </p:spPr>
      </p:pic>
    </p:spTree>
    <p:extLst>
      <p:ext uri="{BB962C8B-B14F-4D97-AF65-F5344CB8AC3E}">
        <p14:creationId xmlns:p14="http://schemas.microsoft.com/office/powerpoint/2010/main" val="15154995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9938" name="Picture 4" descr="horizontal_logo_lowres.jp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09600" y="1371600"/>
            <a:ext cx="32004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Box 3"/>
          <p:cNvSpPr txBox="1">
            <a:spLocks noChangeArrowheads="1"/>
          </p:cNvSpPr>
          <p:nvPr/>
        </p:nvSpPr>
        <p:spPr bwMode="auto">
          <a:xfrm>
            <a:off x="381000" y="2819400"/>
            <a:ext cx="3962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sz="1800" b="1" dirty="0">
                <a:solidFill>
                  <a:srgbClr val="000000"/>
                </a:solidFill>
                <a:latin typeface="Calibri" pitchFamily="34" charset="0"/>
              </a:rPr>
              <a:t>Created by:</a:t>
            </a:r>
          </a:p>
          <a:p>
            <a:pPr eaLnBrk="1" fontAlgn="base" hangingPunct="1">
              <a:spcBef>
                <a:spcPct val="0"/>
              </a:spcBef>
              <a:spcAft>
                <a:spcPct val="0"/>
              </a:spcAft>
            </a:pPr>
            <a:endParaRPr lang="en-US" sz="1800" b="1" dirty="0">
              <a:solidFill>
                <a:srgbClr val="000000"/>
              </a:solidFill>
              <a:latin typeface="Calibri" pitchFamily="34" charset="0"/>
            </a:endParaRPr>
          </a:p>
          <a:p>
            <a:pPr eaLnBrk="1" fontAlgn="base" hangingPunct="1">
              <a:spcBef>
                <a:spcPct val="0"/>
              </a:spcBef>
              <a:spcAft>
                <a:spcPct val="0"/>
              </a:spcAft>
            </a:pPr>
            <a:r>
              <a:rPr lang="en-US" sz="1800" dirty="0" smtClean="0">
                <a:solidFill>
                  <a:srgbClr val="000000"/>
                </a:solidFill>
                <a:latin typeface="Calibri" pitchFamily="34" charset="0"/>
              </a:rPr>
              <a:t>Susan Ramsey</a:t>
            </a:r>
            <a:endParaRPr lang="en-US" sz="1800" dirty="0">
              <a:solidFill>
                <a:srgbClr val="000000"/>
              </a:solidFill>
              <a:latin typeface="Calibri" pitchFamily="34" charset="0"/>
            </a:endParaRPr>
          </a:p>
          <a:p>
            <a:pPr eaLnBrk="1" fontAlgn="base" hangingPunct="1">
              <a:spcBef>
                <a:spcPct val="0"/>
              </a:spcBef>
              <a:spcAft>
                <a:spcPct val="0"/>
              </a:spcAft>
            </a:pPr>
            <a:r>
              <a:rPr lang="en-US" sz="1800" dirty="0" smtClean="0">
                <a:solidFill>
                  <a:srgbClr val="000000"/>
                </a:solidFill>
                <a:latin typeface="Calibri" pitchFamily="34" charset="0"/>
              </a:rPr>
              <a:t>VASS</a:t>
            </a:r>
          </a:p>
          <a:p>
            <a:pPr eaLnBrk="1" fontAlgn="base" hangingPunct="1">
              <a:spcBef>
                <a:spcPct val="0"/>
              </a:spcBef>
              <a:spcAft>
                <a:spcPct val="0"/>
              </a:spcAft>
            </a:pPr>
            <a:r>
              <a:rPr lang="en-US" sz="1800" dirty="0" smtClean="0">
                <a:solidFill>
                  <a:srgbClr val="000000"/>
                </a:solidFill>
                <a:latin typeface="Calibri" pitchFamily="34" charset="0"/>
              </a:rPr>
              <a:t>Notable contributions by S.Meister</a:t>
            </a:r>
            <a:endParaRPr lang="en-US" sz="1800" dirty="0">
              <a:solidFill>
                <a:srgbClr val="000000"/>
              </a:solidFill>
              <a:latin typeface="Calibri" pitchFamily="34" charset="0"/>
            </a:endParaRPr>
          </a:p>
        </p:txBody>
      </p:sp>
    </p:spTree>
    <p:extLst>
      <p:ext uri="{BB962C8B-B14F-4D97-AF65-F5344CB8AC3E}">
        <p14:creationId xmlns:p14="http://schemas.microsoft.com/office/powerpoint/2010/main" val="2807476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sz="4800" dirty="0" smtClean="0">
                <a:solidFill>
                  <a:srgbClr val="FFFFFF"/>
                </a:solidFill>
              </a:rPr>
              <a:t>Biodiversity</a:t>
            </a:r>
            <a:endParaRPr lang="en-US" sz="4800" dirty="0">
              <a:solidFill>
                <a:srgbClr val="FFFFFF"/>
              </a:solidFill>
            </a:endParaRPr>
          </a:p>
        </p:txBody>
      </p:sp>
      <p:sp>
        <p:nvSpPr>
          <p:cNvPr id="5" name="Slide Number Placeholder 4"/>
          <p:cNvSpPr>
            <a:spLocks noGrp="1"/>
          </p:cNvSpPr>
          <p:nvPr>
            <p:ph type="sldNum" sz="quarter" idx="12"/>
          </p:nvPr>
        </p:nvSpPr>
        <p:spPr/>
        <p:txBody>
          <a:bodyPr/>
          <a:lstStyle/>
          <a:p>
            <a:pPr>
              <a:defRPr/>
            </a:pPr>
            <a:fld id="{F23AD739-A8F1-4DD7-A6A2-E1F076C47C56}" type="slidenum">
              <a:rPr lang="en-US" smtClean="0"/>
              <a:pPr>
                <a:defRPr/>
              </a:pPr>
              <a:t>4</a:t>
            </a:fld>
            <a:endParaRPr lang="en-US" dirty="0"/>
          </a:p>
        </p:txBody>
      </p:sp>
      <p:sp>
        <p:nvSpPr>
          <p:cNvPr id="3" name="TextBox 2"/>
          <p:cNvSpPr txBox="1"/>
          <p:nvPr/>
        </p:nvSpPr>
        <p:spPr>
          <a:xfrm>
            <a:off x="1593273" y="1662545"/>
            <a:ext cx="184666" cy="369332"/>
          </a:xfrm>
          <a:prstGeom prst="rect">
            <a:avLst/>
          </a:prstGeom>
          <a:noFill/>
        </p:spPr>
        <p:txBody>
          <a:bodyPr wrap="none" rtlCol="0">
            <a:spAutoFit/>
          </a:bodyPr>
          <a:lstStyle/>
          <a:p>
            <a:endParaRPr lang="en-US" dirty="0"/>
          </a:p>
        </p:txBody>
      </p:sp>
      <p:sp>
        <p:nvSpPr>
          <p:cNvPr id="6" name="Rectangle 2"/>
          <p:cNvSpPr txBox="1">
            <a:spLocks noChangeArrowheads="1"/>
          </p:cNvSpPr>
          <p:nvPr/>
        </p:nvSpPr>
        <p:spPr bwMode="auto">
          <a:xfrm>
            <a:off x="304800" y="1371600"/>
            <a:ext cx="80772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3pPr>
            <a:lvl4pPr marL="1600200" indent="-228600" algn="l" rtl="0" eaLnBrk="0" fontAlgn="base" hangingPunct="0">
              <a:spcBef>
                <a:spcPct val="20000"/>
              </a:spcBef>
              <a:spcAft>
                <a:spcPct val="0"/>
              </a:spcAft>
              <a:buFont typeface="Arial" charset="0"/>
              <a:buChar char="–"/>
              <a:defRPr sz="1800" kern="1200">
                <a:solidFill>
                  <a:schemeClr val="tx1"/>
                </a:solidFill>
                <a:latin typeface="+mn-lt"/>
                <a:ea typeface="ＭＳ Ｐゴシック" charset="-128"/>
                <a:cs typeface="ＭＳ Ｐゴシック"/>
              </a:defRPr>
            </a:lvl4pPr>
            <a:lvl5pPr marL="2057400" indent="-228600" algn="l" rtl="0" eaLnBrk="0" fontAlgn="base" hangingPunct="0">
              <a:spcBef>
                <a:spcPct val="20000"/>
              </a:spcBef>
              <a:spcAft>
                <a:spcPct val="0"/>
              </a:spcAft>
              <a:buFont typeface="Arial" charset="0"/>
              <a:buChar char="»"/>
              <a:defRPr sz="1800" kern="1200">
                <a:solidFill>
                  <a:schemeClr val="tx1"/>
                </a:solidFill>
                <a:latin typeface="+mn-lt"/>
                <a:ea typeface="ＭＳ Ｐゴシック" charset="-128"/>
                <a:cs typeface="ＭＳ Ｐゴシック"/>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eaLnBrk="1" hangingPunct="1"/>
            <a:r>
              <a:rPr lang="en-US" dirty="0" smtClean="0">
                <a:latin typeface="Arial" charset="0"/>
                <a:ea typeface="ヒラギノ角ゴ Pro W3" charset="0"/>
              </a:rPr>
              <a:t>Communities with higher diversity are</a:t>
            </a:r>
          </a:p>
          <a:p>
            <a:pPr marL="977900" lvl="1" indent="-292100" eaLnBrk="1" hangingPunct="1"/>
            <a:r>
              <a:rPr lang="en-US" sz="2600" dirty="0" smtClean="0">
                <a:latin typeface="Arial" charset="0"/>
                <a:ea typeface="ヒラギノ角ゴ Pro W3" charset="0"/>
              </a:rPr>
              <a:t>More productive and more </a:t>
            </a:r>
            <a:r>
              <a:rPr lang="en-US" sz="2600" i="1" dirty="0" smtClean="0">
                <a:latin typeface="Arial" charset="0"/>
                <a:ea typeface="ヒラギノ角ゴ Pro W3" charset="0"/>
              </a:rPr>
              <a:t>stable</a:t>
            </a:r>
            <a:r>
              <a:rPr lang="en-US" sz="2600" dirty="0" smtClean="0">
                <a:latin typeface="Arial" charset="0"/>
                <a:ea typeface="ヒラギノ角ゴ Pro W3" charset="0"/>
              </a:rPr>
              <a:t> regarding their productivity</a:t>
            </a:r>
          </a:p>
          <a:p>
            <a:pPr marL="977900" lvl="1" indent="-292100" eaLnBrk="1" hangingPunct="1"/>
            <a:r>
              <a:rPr lang="en-US" sz="2600" dirty="0" smtClean="0">
                <a:latin typeface="Arial" charset="0"/>
                <a:ea typeface="ヒラギノ角ゴ Pro W3" charset="0"/>
              </a:rPr>
              <a:t>Better able to withstand and recover from environmental stresses</a:t>
            </a:r>
          </a:p>
          <a:p>
            <a:pPr marL="977900" lvl="1" indent="-292100" eaLnBrk="1" hangingPunct="1"/>
            <a:r>
              <a:rPr lang="en-US" sz="2600" dirty="0" smtClean="0">
                <a:latin typeface="Arial" charset="0"/>
                <a:ea typeface="ヒラギノ角ゴ Pro W3" charset="0"/>
              </a:rPr>
              <a:t>More resistant to </a:t>
            </a:r>
            <a:r>
              <a:rPr lang="en-US" sz="2600" b="1" dirty="0" smtClean="0">
                <a:latin typeface="Arial" charset="0"/>
                <a:ea typeface="ヒラギノ角ゴ Pro W3" charset="0"/>
              </a:rPr>
              <a:t>invasive species</a:t>
            </a:r>
            <a:r>
              <a:rPr lang="en-US" sz="2600" dirty="0" smtClean="0">
                <a:latin typeface="Arial" charset="0"/>
                <a:ea typeface="ヒラギノ角ゴ Pro W3" charset="0"/>
              </a:rPr>
              <a:t>, organisms that become established outside their native range</a:t>
            </a:r>
          </a:p>
        </p:txBody>
      </p:sp>
    </p:spTree>
    <p:extLst>
      <p:ext uri="{BB962C8B-B14F-4D97-AF65-F5344CB8AC3E}">
        <p14:creationId xmlns:p14="http://schemas.microsoft.com/office/powerpoint/2010/main" val="9053405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876300"/>
          </a:xfrm>
        </p:spPr>
        <p:txBody>
          <a:bodyPr/>
          <a:lstStyle/>
          <a:p>
            <a:r>
              <a:rPr lang="en-US" dirty="0" smtClean="0">
                <a:solidFill>
                  <a:schemeClr val="bg1"/>
                </a:solidFill>
              </a:rPr>
              <a:t>Species Diversity</a:t>
            </a:r>
            <a:endParaRPr lang="en-US" dirty="0">
              <a:solidFill>
                <a:schemeClr val="bg1"/>
              </a:solidFill>
            </a:endParaRPr>
          </a:p>
        </p:txBody>
      </p:sp>
      <p:sp>
        <p:nvSpPr>
          <p:cNvPr id="3" name="Content Placeholder 2"/>
          <p:cNvSpPr>
            <a:spLocks noGrp="1"/>
          </p:cNvSpPr>
          <p:nvPr>
            <p:ph sz="half" idx="1"/>
          </p:nvPr>
        </p:nvSpPr>
        <p:spPr>
          <a:xfrm>
            <a:off x="304800" y="1600201"/>
            <a:ext cx="8839200" cy="4648199"/>
          </a:xfrm>
        </p:spPr>
        <p:txBody>
          <a:bodyPr/>
          <a:lstStyle/>
          <a:p>
            <a:pPr marL="0" indent="0">
              <a:buNone/>
            </a:pPr>
            <a:r>
              <a:rPr lang="en-US" sz="3600" b="1" dirty="0" smtClean="0"/>
              <a:t>			                 Species Richness </a:t>
            </a:r>
          </a:p>
          <a:p>
            <a:pPr marL="0" indent="0">
              <a:buNone/>
            </a:pPr>
            <a:r>
              <a:rPr lang="en-US" sz="3600" dirty="0"/>
              <a:t>	</a:t>
            </a:r>
            <a:r>
              <a:rPr lang="en-US" sz="3600" dirty="0" smtClean="0"/>
              <a:t>			       </a:t>
            </a:r>
            <a:r>
              <a:rPr lang="en-US" dirty="0" smtClean="0"/>
              <a:t> (# of different species) </a:t>
            </a:r>
          </a:p>
          <a:p>
            <a:pPr marL="0" indent="0">
              <a:buNone/>
            </a:pPr>
            <a:r>
              <a:rPr lang="en-US" sz="3600" b="1" dirty="0"/>
              <a:t>Species Diversity   </a:t>
            </a:r>
            <a:r>
              <a:rPr lang="en-US" sz="3600" dirty="0"/>
              <a:t>= </a:t>
            </a:r>
            <a:r>
              <a:rPr lang="en-US" sz="3600" dirty="0" smtClean="0"/>
              <a:t>		   </a:t>
            </a:r>
            <a:r>
              <a:rPr lang="en-US" sz="4400" b="1" dirty="0" smtClean="0"/>
              <a:t>+</a:t>
            </a:r>
            <a:r>
              <a:rPr lang="en-US" sz="3600" dirty="0" smtClean="0"/>
              <a:t>						                </a:t>
            </a:r>
            <a:r>
              <a:rPr lang="en-US" sz="3600" b="1" dirty="0" smtClean="0"/>
              <a:t>Relative abundance </a:t>
            </a:r>
          </a:p>
          <a:p>
            <a:pPr marL="0" indent="0">
              <a:buNone/>
            </a:pPr>
            <a:endParaRPr lang="en-US" sz="3600" b="1" dirty="0"/>
          </a:p>
          <a:p>
            <a:pPr marL="0" indent="0">
              <a:buNone/>
            </a:pPr>
            <a:endParaRPr lang="en-US" sz="3600" b="1" dirty="0" smtClean="0"/>
          </a:p>
          <a:p>
            <a:pPr marL="0" indent="0">
              <a:buNone/>
            </a:pPr>
            <a:endParaRPr lang="en-US" sz="3600" b="1" dirty="0"/>
          </a:p>
        </p:txBody>
      </p:sp>
      <p:sp>
        <p:nvSpPr>
          <p:cNvPr id="5" name="Slide Number Placeholder 4"/>
          <p:cNvSpPr>
            <a:spLocks noGrp="1"/>
          </p:cNvSpPr>
          <p:nvPr>
            <p:ph type="sldNum" sz="quarter" idx="12"/>
          </p:nvPr>
        </p:nvSpPr>
        <p:spPr/>
        <p:txBody>
          <a:bodyPr/>
          <a:lstStyle/>
          <a:p>
            <a:pPr>
              <a:defRPr/>
            </a:pPr>
            <a:fld id="{F23AD739-A8F1-4DD7-A6A2-E1F076C47C56}" type="slidenum">
              <a:rPr lang="en-US" smtClean="0"/>
              <a:pPr>
                <a:defRPr/>
              </a:pPr>
              <a:t>5</a:t>
            </a:fld>
            <a:endParaRPr lang="en-US" dirty="0"/>
          </a:p>
        </p:txBody>
      </p:sp>
      <p:sp>
        <p:nvSpPr>
          <p:cNvPr id="7" name="TextBox 6"/>
          <p:cNvSpPr txBox="1"/>
          <p:nvPr/>
        </p:nvSpPr>
        <p:spPr>
          <a:xfrm>
            <a:off x="4829908" y="4419600"/>
            <a:ext cx="4038600" cy="1815882"/>
          </a:xfrm>
          <a:prstGeom prst="rect">
            <a:avLst/>
          </a:prstGeom>
          <a:noFill/>
        </p:spPr>
        <p:txBody>
          <a:bodyPr wrap="square" rtlCol="0">
            <a:spAutoFit/>
          </a:bodyPr>
          <a:lstStyle/>
          <a:p>
            <a:r>
              <a:rPr lang="en-US" sz="2800" dirty="0"/>
              <a:t>(proportion each different species represents of all </a:t>
            </a:r>
            <a:r>
              <a:rPr lang="en-US" sz="2800" dirty="0" smtClean="0"/>
              <a:t>the individuals </a:t>
            </a:r>
            <a:r>
              <a:rPr lang="en-US" sz="2800" dirty="0"/>
              <a:t>in the community)</a:t>
            </a:r>
          </a:p>
        </p:txBody>
      </p:sp>
    </p:spTree>
    <p:extLst>
      <p:ext uri="{BB962C8B-B14F-4D97-AF65-F5344CB8AC3E}">
        <p14:creationId xmlns:p14="http://schemas.microsoft.com/office/powerpoint/2010/main" val="1318562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solidFill>
                  <a:schemeClr val="bg1"/>
                </a:solidFill>
              </a:rPr>
              <a:t>Species Richness</a:t>
            </a:r>
            <a:endParaRPr lang="en-US" dirty="0">
              <a:solidFill>
                <a:schemeClr val="bg1"/>
              </a:solidFill>
            </a:endParaRPr>
          </a:p>
        </p:txBody>
      </p:sp>
      <p:sp>
        <p:nvSpPr>
          <p:cNvPr id="5" name="Slide Number Placeholder 4"/>
          <p:cNvSpPr>
            <a:spLocks noGrp="1"/>
          </p:cNvSpPr>
          <p:nvPr>
            <p:ph type="sldNum" sz="quarter" idx="12"/>
          </p:nvPr>
        </p:nvSpPr>
        <p:spPr/>
        <p:txBody>
          <a:bodyPr/>
          <a:lstStyle/>
          <a:p>
            <a:pPr>
              <a:defRPr/>
            </a:pPr>
            <a:fld id="{F23AD739-A8F1-4DD7-A6A2-E1F076C47C56}" type="slidenum">
              <a:rPr lang="en-US" smtClean="0"/>
              <a:pPr>
                <a:defRPr/>
              </a:pPr>
              <a:t>6</a:t>
            </a:fld>
            <a:endParaRPr lang="en-US" dirty="0"/>
          </a:p>
        </p:txBody>
      </p:sp>
      <p:pic>
        <p:nvPicPr>
          <p:cNvPr id="6" name="Picture 5"/>
          <p:cNvPicPr>
            <a:picLocks noChangeAspect="1"/>
          </p:cNvPicPr>
          <p:nvPr/>
        </p:nvPicPr>
        <p:blipFill>
          <a:blip r:embed="rId3"/>
          <a:stretch>
            <a:fillRect/>
          </a:stretch>
        </p:blipFill>
        <p:spPr>
          <a:xfrm>
            <a:off x="457200" y="3200400"/>
            <a:ext cx="4419600" cy="3352800"/>
          </a:xfrm>
          <a:prstGeom prst="rect">
            <a:avLst/>
          </a:prstGeom>
        </p:spPr>
      </p:pic>
      <p:pic>
        <p:nvPicPr>
          <p:cNvPr id="7" name="Picture 6"/>
          <p:cNvPicPr>
            <a:picLocks noChangeAspect="1"/>
          </p:cNvPicPr>
          <p:nvPr/>
        </p:nvPicPr>
        <p:blipFill>
          <a:blip r:embed="rId4"/>
          <a:stretch>
            <a:fillRect/>
          </a:stretch>
        </p:blipFill>
        <p:spPr>
          <a:xfrm>
            <a:off x="4559300" y="1066800"/>
            <a:ext cx="4584700" cy="3667760"/>
          </a:xfrm>
          <a:prstGeom prst="rect">
            <a:avLst/>
          </a:prstGeom>
        </p:spPr>
      </p:pic>
      <p:sp>
        <p:nvSpPr>
          <p:cNvPr id="8" name="TextBox 7"/>
          <p:cNvSpPr txBox="1"/>
          <p:nvPr/>
        </p:nvSpPr>
        <p:spPr>
          <a:xfrm>
            <a:off x="457200" y="1447800"/>
            <a:ext cx="3810000" cy="1200329"/>
          </a:xfrm>
          <a:prstGeom prst="rect">
            <a:avLst/>
          </a:prstGeom>
          <a:noFill/>
        </p:spPr>
        <p:txBody>
          <a:bodyPr wrap="square" rtlCol="0">
            <a:spAutoFit/>
          </a:bodyPr>
          <a:lstStyle/>
          <a:p>
            <a:pPr algn="ctr"/>
            <a:r>
              <a:rPr lang="en-US" sz="3600" dirty="0" smtClean="0"/>
              <a:t>Which community is richer?</a:t>
            </a:r>
            <a:endParaRPr lang="en-US" sz="3600" dirty="0"/>
          </a:p>
        </p:txBody>
      </p:sp>
      <p:sp>
        <p:nvSpPr>
          <p:cNvPr id="9" name="TextBox 8"/>
          <p:cNvSpPr txBox="1"/>
          <p:nvPr/>
        </p:nvSpPr>
        <p:spPr>
          <a:xfrm>
            <a:off x="8229600" y="1295400"/>
            <a:ext cx="533400" cy="707886"/>
          </a:xfrm>
          <a:prstGeom prst="rect">
            <a:avLst/>
          </a:prstGeom>
          <a:noFill/>
        </p:spPr>
        <p:txBody>
          <a:bodyPr wrap="square" rtlCol="0">
            <a:spAutoFit/>
          </a:bodyPr>
          <a:lstStyle/>
          <a:p>
            <a:r>
              <a:rPr lang="en-US" sz="4000" dirty="0" smtClean="0">
                <a:solidFill>
                  <a:srgbClr val="FFFFFF"/>
                </a:solidFill>
              </a:rPr>
              <a:t>A</a:t>
            </a:r>
            <a:endParaRPr lang="en-US" sz="4000" dirty="0">
              <a:solidFill>
                <a:srgbClr val="FFFFFF"/>
              </a:solidFill>
            </a:endParaRPr>
          </a:p>
        </p:txBody>
      </p:sp>
      <p:sp>
        <p:nvSpPr>
          <p:cNvPr id="10" name="TextBox 9"/>
          <p:cNvSpPr txBox="1"/>
          <p:nvPr/>
        </p:nvSpPr>
        <p:spPr>
          <a:xfrm>
            <a:off x="533400" y="5715000"/>
            <a:ext cx="533400" cy="707886"/>
          </a:xfrm>
          <a:prstGeom prst="rect">
            <a:avLst/>
          </a:prstGeom>
          <a:noFill/>
        </p:spPr>
        <p:txBody>
          <a:bodyPr wrap="square" rtlCol="0">
            <a:spAutoFit/>
          </a:bodyPr>
          <a:lstStyle/>
          <a:p>
            <a:r>
              <a:rPr lang="en-US" sz="4000" dirty="0">
                <a:solidFill>
                  <a:srgbClr val="FFFFFF"/>
                </a:solidFill>
              </a:rPr>
              <a:t>B</a:t>
            </a:r>
          </a:p>
        </p:txBody>
      </p:sp>
    </p:spTree>
    <p:extLst>
      <p:ext uri="{BB962C8B-B14F-4D97-AF65-F5344CB8AC3E}">
        <p14:creationId xmlns:p14="http://schemas.microsoft.com/office/powerpoint/2010/main" val="1476832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sz="4800" dirty="0" smtClean="0">
                <a:solidFill>
                  <a:srgbClr val="FFFFFF"/>
                </a:solidFill>
              </a:rPr>
              <a:t>Sample Data</a:t>
            </a:r>
            <a:endParaRPr lang="en-US" sz="4800" dirty="0">
              <a:solidFill>
                <a:srgbClr val="FFFFFF"/>
              </a:solidFill>
            </a:endParaRPr>
          </a:p>
        </p:txBody>
      </p:sp>
      <p:sp>
        <p:nvSpPr>
          <p:cNvPr id="5" name="Slide Number Placeholder 4"/>
          <p:cNvSpPr>
            <a:spLocks noGrp="1"/>
          </p:cNvSpPr>
          <p:nvPr>
            <p:ph type="sldNum" sz="quarter" idx="12"/>
          </p:nvPr>
        </p:nvSpPr>
        <p:spPr/>
        <p:txBody>
          <a:bodyPr/>
          <a:lstStyle/>
          <a:p>
            <a:pPr>
              <a:defRPr/>
            </a:pPr>
            <a:fld id="{F23AD739-A8F1-4DD7-A6A2-E1F076C47C56}" type="slidenum">
              <a:rPr lang="en-US" smtClean="0"/>
              <a:pPr>
                <a:defRPr/>
              </a:pPr>
              <a:t>7</a:t>
            </a:fld>
            <a:endParaRPr lang="en-US" dirty="0"/>
          </a:p>
        </p:txBody>
      </p:sp>
      <p:sp>
        <p:nvSpPr>
          <p:cNvPr id="3" name="TextBox 2"/>
          <p:cNvSpPr txBox="1"/>
          <p:nvPr/>
        </p:nvSpPr>
        <p:spPr>
          <a:xfrm>
            <a:off x="1593273" y="1662545"/>
            <a:ext cx="184666" cy="369332"/>
          </a:xfrm>
          <a:prstGeom prst="rect">
            <a:avLst/>
          </a:prstGeom>
          <a:noFill/>
        </p:spPr>
        <p:txBody>
          <a:bodyPr wrap="none" rtlCol="0">
            <a:spAutoFit/>
          </a:bodyPr>
          <a:lstStyle/>
          <a:p>
            <a:endParaRPr lang="en-US" dirty="0"/>
          </a:p>
        </p:txBody>
      </p:sp>
      <p:sp>
        <p:nvSpPr>
          <p:cNvPr id="6" name="Rectangle 2"/>
          <p:cNvSpPr txBox="1">
            <a:spLocks noChangeArrowheads="1"/>
          </p:cNvSpPr>
          <p:nvPr/>
        </p:nvSpPr>
        <p:spPr bwMode="auto">
          <a:xfrm>
            <a:off x="304800" y="1295400"/>
            <a:ext cx="88392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3pPr>
            <a:lvl4pPr marL="1600200" indent="-228600" algn="l" rtl="0" eaLnBrk="0" fontAlgn="base" hangingPunct="0">
              <a:spcBef>
                <a:spcPct val="20000"/>
              </a:spcBef>
              <a:spcAft>
                <a:spcPct val="0"/>
              </a:spcAft>
              <a:buFont typeface="Arial" charset="0"/>
              <a:buChar char="–"/>
              <a:defRPr sz="1800" kern="1200">
                <a:solidFill>
                  <a:schemeClr val="tx1"/>
                </a:solidFill>
                <a:latin typeface="+mn-lt"/>
                <a:ea typeface="ＭＳ Ｐゴシック" charset="-128"/>
                <a:cs typeface="ＭＳ Ｐゴシック"/>
              </a:defRPr>
            </a:lvl4pPr>
            <a:lvl5pPr marL="2057400" indent="-228600" algn="l" rtl="0" eaLnBrk="0" fontAlgn="base" hangingPunct="0">
              <a:spcBef>
                <a:spcPct val="20000"/>
              </a:spcBef>
              <a:spcAft>
                <a:spcPct val="0"/>
              </a:spcAft>
              <a:buFont typeface="Arial" charset="0"/>
              <a:buChar char="»"/>
              <a:defRPr sz="1800" kern="1200">
                <a:solidFill>
                  <a:schemeClr val="tx1"/>
                </a:solidFill>
                <a:latin typeface="+mn-lt"/>
                <a:ea typeface="ＭＳ Ｐゴシック" charset="-128"/>
                <a:cs typeface="ＭＳ Ｐゴシック"/>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eaLnBrk="1" hangingPunct="1">
              <a:buNone/>
            </a:pPr>
            <a:r>
              <a:rPr lang="en-US" sz="2600" dirty="0" smtClean="0">
                <a:latin typeface="Arial" charset="0"/>
                <a:ea typeface="ヒラギノ角ゴ Pro W3" charset="0"/>
              </a:rPr>
              <a:t>The data below represents the abundance of macro-invertebrates taken from three different river communities in Georgia.  A variety of diversity indices may be used to calculate species diversity.  Based on the data below, which community has the greatest diversity?</a:t>
            </a:r>
          </a:p>
          <a:p>
            <a:pPr marL="0" indent="0" eaLnBrk="1" hangingPunct="1">
              <a:buNone/>
            </a:pPr>
            <a:endParaRPr lang="en-US" sz="2600" dirty="0" smtClean="0">
              <a:latin typeface="Arial" charset="0"/>
              <a:ea typeface="ヒラギノ角ゴ Pro W3" charset="0"/>
            </a:endParaRPr>
          </a:p>
        </p:txBody>
      </p:sp>
      <p:pic>
        <p:nvPicPr>
          <p:cNvPr id="4" name="Picture 3"/>
          <p:cNvPicPr>
            <a:picLocks noChangeAspect="1"/>
          </p:cNvPicPr>
          <p:nvPr/>
        </p:nvPicPr>
        <p:blipFill>
          <a:blip r:embed="rId3"/>
          <a:stretch>
            <a:fillRect/>
          </a:stretch>
        </p:blipFill>
        <p:spPr>
          <a:xfrm>
            <a:off x="381000" y="3657600"/>
            <a:ext cx="8090877" cy="2565400"/>
          </a:xfrm>
          <a:prstGeom prst="rect">
            <a:avLst/>
          </a:prstGeom>
        </p:spPr>
      </p:pic>
    </p:spTree>
    <p:extLst>
      <p:ext uri="{BB962C8B-B14F-4D97-AF65-F5344CB8AC3E}">
        <p14:creationId xmlns:p14="http://schemas.microsoft.com/office/powerpoint/2010/main" val="31114037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15111"/>
            <a:ext cx="9144000" cy="923925"/>
          </a:xfrm>
        </p:spPr>
        <p:txBody>
          <a:bodyPr/>
          <a:lstStyle/>
          <a:p>
            <a:r>
              <a:rPr lang="en-US" sz="3200" b="1" dirty="0" smtClean="0">
                <a:solidFill>
                  <a:srgbClr val="FFFFFF"/>
                </a:solidFill>
                <a:latin typeface="Calibri" charset="0"/>
              </a:rPr>
              <a:t>Observation Of Sea Otter Populations </a:t>
            </a:r>
            <a:br>
              <a:rPr lang="en-US" sz="3200" b="1" dirty="0" smtClean="0">
                <a:solidFill>
                  <a:srgbClr val="FFFFFF"/>
                </a:solidFill>
                <a:latin typeface="Calibri" charset="0"/>
              </a:rPr>
            </a:br>
            <a:r>
              <a:rPr lang="en-US" sz="3200" b="1" dirty="0" smtClean="0">
                <a:solidFill>
                  <a:srgbClr val="FFFFFF"/>
                </a:solidFill>
                <a:latin typeface="Calibri" charset="0"/>
              </a:rPr>
              <a:t>And Their Predation</a:t>
            </a:r>
            <a:endParaRPr lang="en-US" sz="3200" b="1" dirty="0">
              <a:solidFill>
                <a:srgbClr val="FFFFFF"/>
              </a:solidFill>
              <a:latin typeface="Calibri" charset="0"/>
            </a:endParaRPr>
          </a:p>
        </p:txBody>
      </p:sp>
      <p:grpSp>
        <p:nvGrpSpPr>
          <p:cNvPr id="20486" name="Group 45"/>
          <p:cNvGrpSpPr>
            <a:grpSpLocks/>
          </p:cNvGrpSpPr>
          <p:nvPr/>
        </p:nvGrpSpPr>
        <p:grpSpPr bwMode="auto">
          <a:xfrm>
            <a:off x="1648799" y="1119120"/>
            <a:ext cx="6321453" cy="5246688"/>
            <a:chOff x="1920" y="912"/>
            <a:chExt cx="3688" cy="3113"/>
          </a:xfrm>
        </p:grpSpPr>
        <p:grpSp>
          <p:nvGrpSpPr>
            <p:cNvPr id="20487" name="Group 44"/>
            <p:cNvGrpSpPr>
              <a:grpSpLocks/>
            </p:cNvGrpSpPr>
            <p:nvPr/>
          </p:nvGrpSpPr>
          <p:grpSpPr bwMode="auto">
            <a:xfrm>
              <a:off x="1920" y="912"/>
              <a:ext cx="3403" cy="3113"/>
              <a:chOff x="1920" y="912"/>
              <a:chExt cx="3403" cy="3113"/>
            </a:xfrm>
          </p:grpSpPr>
          <p:pic>
            <p:nvPicPr>
              <p:cNvPr id="204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8" y="912"/>
                <a:ext cx="3185"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Text Box 6"/>
              <p:cNvSpPr txBox="1">
                <a:spLocks noChangeArrowheads="1"/>
              </p:cNvSpPr>
              <p:nvPr/>
            </p:nvSpPr>
            <p:spPr bwMode="auto">
              <a:xfrm>
                <a:off x="1920" y="3736"/>
                <a:ext cx="1064" cy="289"/>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kumimoji="1" lang="en-US" sz="800" dirty="0">
                    <a:solidFill>
                      <a:srgbClr val="000000"/>
                    </a:solidFill>
                    <a:latin typeface="Arial" charset="0"/>
                    <a:sym typeface="Symbol" charset="0"/>
                  </a:rPr>
                  <a:t>Food chain before</a:t>
                </a:r>
                <a:br>
                  <a:rPr kumimoji="1" lang="en-US" sz="800" dirty="0">
                    <a:solidFill>
                      <a:srgbClr val="000000"/>
                    </a:solidFill>
                    <a:latin typeface="Arial" charset="0"/>
                    <a:sym typeface="Symbol" charset="0"/>
                  </a:rPr>
                </a:br>
                <a:r>
                  <a:rPr kumimoji="1" lang="en-US" sz="800" dirty="0">
                    <a:solidFill>
                      <a:srgbClr val="000000"/>
                    </a:solidFill>
                    <a:latin typeface="Arial" charset="0"/>
                    <a:sym typeface="Symbol" charset="0"/>
                  </a:rPr>
                  <a:t>killer whale involve-</a:t>
                </a:r>
                <a:br>
                  <a:rPr kumimoji="1" lang="en-US" sz="800" dirty="0">
                    <a:solidFill>
                      <a:srgbClr val="000000"/>
                    </a:solidFill>
                    <a:latin typeface="Arial" charset="0"/>
                    <a:sym typeface="Symbol" charset="0"/>
                  </a:rPr>
                </a:br>
                <a:r>
                  <a:rPr kumimoji="1" lang="en-US" sz="800" dirty="0">
                    <a:solidFill>
                      <a:srgbClr val="000000"/>
                    </a:solidFill>
                    <a:latin typeface="Arial" charset="0"/>
                    <a:sym typeface="Symbol" charset="0"/>
                  </a:rPr>
                  <a:t>ment in chain</a:t>
                </a:r>
              </a:p>
            </p:txBody>
          </p:sp>
          <p:sp>
            <p:nvSpPr>
              <p:cNvPr id="20491" name="Text Box 7"/>
              <p:cNvSpPr txBox="1">
                <a:spLocks noChangeArrowheads="1"/>
              </p:cNvSpPr>
              <p:nvPr/>
            </p:nvSpPr>
            <p:spPr bwMode="auto">
              <a:xfrm>
                <a:off x="2865" y="2004"/>
                <a:ext cx="844"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kumimoji="1" lang="en-US" sz="800" b="1" dirty="0">
                    <a:solidFill>
                      <a:srgbClr val="000000"/>
                    </a:solidFill>
                    <a:latin typeface="Arial" charset="0"/>
                    <a:sym typeface="Symbol" charset="0"/>
                  </a:rPr>
                  <a:t>(a) Sea otter abundance</a:t>
                </a:r>
                <a:endParaRPr kumimoji="1" lang="en-US" sz="800" dirty="0">
                  <a:solidFill>
                    <a:srgbClr val="000000"/>
                  </a:solidFill>
                  <a:latin typeface="Arial" charset="0"/>
                  <a:sym typeface="Symbol" charset="0"/>
                </a:endParaRPr>
              </a:p>
            </p:txBody>
          </p:sp>
          <p:sp>
            <p:nvSpPr>
              <p:cNvPr id="20492" name="Text Box 8"/>
              <p:cNvSpPr txBox="1">
                <a:spLocks noChangeArrowheads="1"/>
              </p:cNvSpPr>
              <p:nvPr/>
            </p:nvSpPr>
            <p:spPr bwMode="auto">
              <a:xfrm>
                <a:off x="2865" y="2770"/>
                <a:ext cx="823"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kumimoji="1" lang="en-US" sz="800" b="1" dirty="0">
                    <a:solidFill>
                      <a:srgbClr val="000000"/>
                    </a:solidFill>
                    <a:latin typeface="Arial" charset="0"/>
                    <a:sym typeface="Symbol" charset="0"/>
                  </a:rPr>
                  <a:t>(b) Sea urchin biomass</a:t>
                </a:r>
                <a:endParaRPr kumimoji="1" lang="en-US" sz="800" dirty="0">
                  <a:solidFill>
                    <a:srgbClr val="000000"/>
                  </a:solidFill>
                  <a:latin typeface="Arial" charset="0"/>
                  <a:sym typeface="Symbol" charset="0"/>
                </a:endParaRPr>
              </a:p>
            </p:txBody>
          </p:sp>
          <p:sp>
            <p:nvSpPr>
              <p:cNvPr id="20493" name="Text Box 9"/>
              <p:cNvSpPr txBox="1">
                <a:spLocks noChangeArrowheads="1"/>
              </p:cNvSpPr>
              <p:nvPr/>
            </p:nvSpPr>
            <p:spPr bwMode="auto">
              <a:xfrm>
                <a:off x="2865" y="3705"/>
                <a:ext cx="755"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kumimoji="1" lang="en-US" sz="800" b="1" dirty="0">
                    <a:solidFill>
                      <a:srgbClr val="000000"/>
                    </a:solidFill>
                    <a:latin typeface="Arial" charset="0"/>
                    <a:sym typeface="Symbol" charset="0"/>
                  </a:rPr>
                  <a:t>(c) Total kelp density</a:t>
                </a:r>
                <a:endParaRPr kumimoji="1" lang="en-US" sz="800" dirty="0">
                  <a:solidFill>
                    <a:srgbClr val="000000"/>
                  </a:solidFill>
                  <a:latin typeface="Arial" charset="0"/>
                  <a:sym typeface="Symbol" charset="0"/>
                </a:endParaRPr>
              </a:p>
            </p:txBody>
          </p:sp>
          <p:sp>
            <p:nvSpPr>
              <p:cNvPr id="20494" name="Text Box 10"/>
              <p:cNvSpPr txBox="1">
                <a:spLocks noChangeArrowheads="1"/>
              </p:cNvSpPr>
              <p:nvPr/>
            </p:nvSpPr>
            <p:spPr bwMode="auto">
              <a:xfrm rot="16200000" flipH="1">
                <a:off x="2698" y="3225"/>
                <a:ext cx="595" cy="212"/>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Number per 0.25 m</a:t>
                </a:r>
                <a:r>
                  <a:rPr kumimoji="1" lang="en-US" sz="800" baseline="30000" dirty="0">
                    <a:solidFill>
                      <a:srgbClr val="000000"/>
                    </a:solidFill>
                    <a:latin typeface="Arial" charset="0"/>
                    <a:sym typeface="Symbol" charset="0"/>
                  </a:rPr>
                  <a:t>2</a:t>
                </a:r>
                <a:endParaRPr kumimoji="1" lang="en-US" sz="800" dirty="0">
                  <a:solidFill>
                    <a:srgbClr val="000000"/>
                  </a:solidFill>
                  <a:latin typeface="Arial" charset="0"/>
                  <a:sym typeface="Symbol" charset="0"/>
                </a:endParaRPr>
              </a:p>
            </p:txBody>
          </p:sp>
          <p:sp>
            <p:nvSpPr>
              <p:cNvPr id="20495" name="Text Box 11"/>
              <p:cNvSpPr txBox="1">
                <a:spLocks noChangeArrowheads="1"/>
              </p:cNvSpPr>
              <p:nvPr/>
            </p:nvSpPr>
            <p:spPr bwMode="auto">
              <a:xfrm>
                <a:off x="3220" y="3511"/>
                <a:ext cx="260"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1972</a:t>
                </a:r>
              </a:p>
            </p:txBody>
          </p:sp>
          <p:sp>
            <p:nvSpPr>
              <p:cNvPr id="20496" name="Text Box 12"/>
              <p:cNvSpPr txBox="1">
                <a:spLocks noChangeArrowheads="1"/>
              </p:cNvSpPr>
              <p:nvPr/>
            </p:nvSpPr>
            <p:spPr bwMode="auto">
              <a:xfrm>
                <a:off x="3477" y="3511"/>
                <a:ext cx="260"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1985</a:t>
                </a:r>
              </a:p>
            </p:txBody>
          </p:sp>
          <p:sp>
            <p:nvSpPr>
              <p:cNvPr id="20497" name="Text Box 13"/>
              <p:cNvSpPr txBox="1">
                <a:spLocks noChangeArrowheads="1"/>
              </p:cNvSpPr>
              <p:nvPr/>
            </p:nvSpPr>
            <p:spPr bwMode="auto">
              <a:xfrm>
                <a:off x="3728" y="3511"/>
                <a:ext cx="260"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1989</a:t>
                </a:r>
              </a:p>
            </p:txBody>
          </p:sp>
          <p:sp>
            <p:nvSpPr>
              <p:cNvPr id="20498" name="Text Box 14"/>
              <p:cNvSpPr txBox="1">
                <a:spLocks noChangeArrowheads="1"/>
              </p:cNvSpPr>
              <p:nvPr/>
            </p:nvSpPr>
            <p:spPr bwMode="auto">
              <a:xfrm>
                <a:off x="3987" y="3511"/>
                <a:ext cx="260"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1993</a:t>
                </a:r>
              </a:p>
            </p:txBody>
          </p:sp>
          <p:sp>
            <p:nvSpPr>
              <p:cNvPr id="20499" name="Text Box 15"/>
              <p:cNvSpPr txBox="1">
                <a:spLocks noChangeArrowheads="1"/>
              </p:cNvSpPr>
              <p:nvPr/>
            </p:nvSpPr>
            <p:spPr bwMode="auto">
              <a:xfrm>
                <a:off x="4194" y="3511"/>
                <a:ext cx="260"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1997</a:t>
                </a:r>
              </a:p>
            </p:txBody>
          </p:sp>
          <p:sp>
            <p:nvSpPr>
              <p:cNvPr id="20500" name="Text Box 16"/>
              <p:cNvSpPr txBox="1">
                <a:spLocks noChangeArrowheads="1"/>
              </p:cNvSpPr>
              <p:nvPr/>
            </p:nvSpPr>
            <p:spPr bwMode="auto">
              <a:xfrm>
                <a:off x="3154" y="3428"/>
                <a:ext cx="1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0</a:t>
                </a:r>
              </a:p>
            </p:txBody>
          </p:sp>
          <p:sp>
            <p:nvSpPr>
              <p:cNvPr id="20501" name="Text Box 17"/>
              <p:cNvSpPr txBox="1">
                <a:spLocks noChangeArrowheads="1"/>
              </p:cNvSpPr>
              <p:nvPr/>
            </p:nvSpPr>
            <p:spPr bwMode="auto">
              <a:xfrm>
                <a:off x="3154" y="3337"/>
                <a:ext cx="1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2</a:t>
                </a:r>
              </a:p>
            </p:txBody>
          </p:sp>
          <p:sp>
            <p:nvSpPr>
              <p:cNvPr id="20502" name="Text Box 18"/>
              <p:cNvSpPr txBox="1">
                <a:spLocks noChangeArrowheads="1"/>
              </p:cNvSpPr>
              <p:nvPr/>
            </p:nvSpPr>
            <p:spPr bwMode="auto">
              <a:xfrm>
                <a:off x="3154" y="3244"/>
                <a:ext cx="1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4</a:t>
                </a:r>
              </a:p>
            </p:txBody>
          </p:sp>
          <p:sp>
            <p:nvSpPr>
              <p:cNvPr id="20503" name="Text Box 19"/>
              <p:cNvSpPr txBox="1">
                <a:spLocks noChangeArrowheads="1"/>
              </p:cNvSpPr>
              <p:nvPr/>
            </p:nvSpPr>
            <p:spPr bwMode="auto">
              <a:xfrm>
                <a:off x="3154" y="3158"/>
                <a:ext cx="1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6</a:t>
                </a:r>
              </a:p>
            </p:txBody>
          </p:sp>
          <p:sp>
            <p:nvSpPr>
              <p:cNvPr id="20504" name="Text Box 20"/>
              <p:cNvSpPr txBox="1">
                <a:spLocks noChangeArrowheads="1"/>
              </p:cNvSpPr>
              <p:nvPr/>
            </p:nvSpPr>
            <p:spPr bwMode="auto">
              <a:xfrm>
                <a:off x="3154" y="3071"/>
                <a:ext cx="1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8</a:t>
                </a:r>
              </a:p>
            </p:txBody>
          </p:sp>
          <p:sp>
            <p:nvSpPr>
              <p:cNvPr id="20505" name="Text Box 21"/>
              <p:cNvSpPr txBox="1">
                <a:spLocks noChangeArrowheads="1"/>
              </p:cNvSpPr>
              <p:nvPr/>
            </p:nvSpPr>
            <p:spPr bwMode="auto">
              <a:xfrm>
                <a:off x="3117" y="2981"/>
                <a:ext cx="188"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10</a:t>
                </a:r>
              </a:p>
            </p:txBody>
          </p:sp>
          <p:sp>
            <p:nvSpPr>
              <p:cNvPr id="20506" name="Text Box 22"/>
              <p:cNvSpPr txBox="1">
                <a:spLocks noChangeArrowheads="1"/>
              </p:cNvSpPr>
              <p:nvPr/>
            </p:nvSpPr>
            <p:spPr bwMode="auto">
              <a:xfrm>
                <a:off x="3154" y="2670"/>
                <a:ext cx="1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0</a:t>
                </a:r>
              </a:p>
            </p:txBody>
          </p:sp>
          <p:sp>
            <p:nvSpPr>
              <p:cNvPr id="20507" name="Text Box 23"/>
              <p:cNvSpPr txBox="1">
                <a:spLocks noChangeArrowheads="1"/>
              </p:cNvSpPr>
              <p:nvPr/>
            </p:nvSpPr>
            <p:spPr bwMode="auto">
              <a:xfrm>
                <a:off x="3079" y="2561"/>
                <a:ext cx="224"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100</a:t>
                </a:r>
              </a:p>
            </p:txBody>
          </p:sp>
          <p:sp>
            <p:nvSpPr>
              <p:cNvPr id="20508" name="Text Box 24"/>
              <p:cNvSpPr txBox="1">
                <a:spLocks noChangeArrowheads="1"/>
              </p:cNvSpPr>
              <p:nvPr/>
            </p:nvSpPr>
            <p:spPr bwMode="auto">
              <a:xfrm>
                <a:off x="3073" y="2444"/>
                <a:ext cx="224"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200</a:t>
                </a:r>
              </a:p>
            </p:txBody>
          </p:sp>
          <p:sp>
            <p:nvSpPr>
              <p:cNvPr id="20509" name="Text Box 25"/>
              <p:cNvSpPr txBox="1">
                <a:spLocks noChangeArrowheads="1"/>
              </p:cNvSpPr>
              <p:nvPr/>
            </p:nvSpPr>
            <p:spPr bwMode="auto">
              <a:xfrm>
                <a:off x="3079" y="2333"/>
                <a:ext cx="224"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300</a:t>
                </a:r>
              </a:p>
            </p:txBody>
          </p:sp>
          <p:sp>
            <p:nvSpPr>
              <p:cNvPr id="20510" name="Text Box 26"/>
              <p:cNvSpPr txBox="1">
                <a:spLocks noChangeArrowheads="1"/>
              </p:cNvSpPr>
              <p:nvPr/>
            </p:nvSpPr>
            <p:spPr bwMode="auto">
              <a:xfrm>
                <a:off x="3073" y="2219"/>
                <a:ext cx="224"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400</a:t>
                </a:r>
              </a:p>
            </p:txBody>
          </p:sp>
          <p:sp>
            <p:nvSpPr>
              <p:cNvPr id="20511" name="Text Box 27"/>
              <p:cNvSpPr txBox="1">
                <a:spLocks noChangeArrowheads="1"/>
              </p:cNvSpPr>
              <p:nvPr/>
            </p:nvSpPr>
            <p:spPr bwMode="auto">
              <a:xfrm rot="16200000" flipH="1">
                <a:off x="2727" y="2435"/>
                <a:ext cx="525" cy="212"/>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Grams per 0.25 m</a:t>
                </a:r>
                <a:r>
                  <a:rPr kumimoji="1" lang="en-US" sz="800" baseline="30000" dirty="0">
                    <a:solidFill>
                      <a:srgbClr val="000000"/>
                    </a:solidFill>
                    <a:latin typeface="Arial" charset="0"/>
                    <a:sym typeface="Symbol" charset="0"/>
                  </a:rPr>
                  <a:t>2</a:t>
                </a:r>
                <a:endParaRPr kumimoji="1" lang="en-US" sz="800" dirty="0">
                  <a:solidFill>
                    <a:srgbClr val="000000"/>
                  </a:solidFill>
                  <a:latin typeface="Arial" charset="0"/>
                  <a:sym typeface="Symbol" charset="0"/>
                </a:endParaRPr>
              </a:p>
            </p:txBody>
          </p:sp>
          <p:sp>
            <p:nvSpPr>
              <p:cNvPr id="20512" name="Text Box 28"/>
              <p:cNvSpPr txBox="1">
                <a:spLocks noChangeArrowheads="1"/>
              </p:cNvSpPr>
              <p:nvPr/>
            </p:nvSpPr>
            <p:spPr bwMode="auto">
              <a:xfrm rot="16200000" flipH="1">
                <a:off x="2696" y="1555"/>
                <a:ext cx="581" cy="212"/>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Otter number (% max. count)</a:t>
                </a:r>
              </a:p>
            </p:txBody>
          </p:sp>
          <p:sp>
            <p:nvSpPr>
              <p:cNvPr id="20513" name="Text Box 29"/>
              <p:cNvSpPr txBox="1">
                <a:spLocks noChangeArrowheads="1"/>
              </p:cNvSpPr>
              <p:nvPr/>
            </p:nvSpPr>
            <p:spPr bwMode="auto">
              <a:xfrm>
                <a:off x="3154" y="1889"/>
                <a:ext cx="1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0</a:t>
                </a:r>
              </a:p>
            </p:txBody>
          </p:sp>
          <p:sp>
            <p:nvSpPr>
              <p:cNvPr id="20514" name="Text Box 30"/>
              <p:cNvSpPr txBox="1">
                <a:spLocks noChangeArrowheads="1"/>
              </p:cNvSpPr>
              <p:nvPr/>
            </p:nvSpPr>
            <p:spPr bwMode="auto">
              <a:xfrm>
                <a:off x="3116" y="1624"/>
                <a:ext cx="188"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40</a:t>
                </a:r>
              </a:p>
            </p:txBody>
          </p:sp>
          <p:sp>
            <p:nvSpPr>
              <p:cNvPr id="20515" name="Text Box 31"/>
              <p:cNvSpPr txBox="1">
                <a:spLocks noChangeArrowheads="1"/>
              </p:cNvSpPr>
              <p:nvPr/>
            </p:nvSpPr>
            <p:spPr bwMode="auto">
              <a:xfrm>
                <a:off x="3117" y="1756"/>
                <a:ext cx="188"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20</a:t>
                </a:r>
              </a:p>
            </p:txBody>
          </p:sp>
          <p:sp>
            <p:nvSpPr>
              <p:cNvPr id="20516" name="Text Box 32"/>
              <p:cNvSpPr txBox="1">
                <a:spLocks noChangeArrowheads="1"/>
              </p:cNvSpPr>
              <p:nvPr/>
            </p:nvSpPr>
            <p:spPr bwMode="auto">
              <a:xfrm>
                <a:off x="3116" y="1490"/>
                <a:ext cx="188"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60</a:t>
                </a:r>
              </a:p>
            </p:txBody>
          </p:sp>
          <p:sp>
            <p:nvSpPr>
              <p:cNvPr id="20517" name="Text Box 33"/>
              <p:cNvSpPr txBox="1">
                <a:spLocks noChangeArrowheads="1"/>
              </p:cNvSpPr>
              <p:nvPr/>
            </p:nvSpPr>
            <p:spPr bwMode="auto">
              <a:xfrm>
                <a:off x="3116" y="1355"/>
                <a:ext cx="188"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80</a:t>
                </a:r>
              </a:p>
            </p:txBody>
          </p:sp>
          <p:sp>
            <p:nvSpPr>
              <p:cNvPr id="20518" name="Text Box 34"/>
              <p:cNvSpPr txBox="1">
                <a:spLocks noChangeArrowheads="1"/>
              </p:cNvSpPr>
              <p:nvPr/>
            </p:nvSpPr>
            <p:spPr bwMode="auto">
              <a:xfrm>
                <a:off x="3079" y="1213"/>
                <a:ext cx="224"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kumimoji="1" lang="en-US" sz="800" dirty="0">
                    <a:solidFill>
                      <a:srgbClr val="000000"/>
                    </a:solidFill>
                    <a:latin typeface="Arial" charset="0"/>
                    <a:sym typeface="Symbol" charset="0"/>
                  </a:rPr>
                  <a:t>100</a:t>
                </a:r>
              </a:p>
            </p:txBody>
          </p:sp>
          <p:sp>
            <p:nvSpPr>
              <p:cNvPr id="20519" name="Text Box 35"/>
              <p:cNvSpPr txBox="1">
                <a:spLocks noChangeArrowheads="1"/>
              </p:cNvSpPr>
              <p:nvPr/>
            </p:nvSpPr>
            <p:spPr bwMode="auto">
              <a:xfrm>
                <a:off x="3735" y="3621"/>
                <a:ext cx="252" cy="13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kumimoji="1" lang="en-US" sz="800" dirty="0">
                    <a:solidFill>
                      <a:srgbClr val="000000"/>
                    </a:solidFill>
                    <a:latin typeface="Arial" charset="0"/>
                    <a:sym typeface="Symbol" charset="0"/>
                  </a:rPr>
                  <a:t>Year</a:t>
                </a:r>
              </a:p>
            </p:txBody>
          </p:sp>
        </p:grpSp>
        <p:sp>
          <p:nvSpPr>
            <p:cNvPr id="20488" name="Text Box 39"/>
            <p:cNvSpPr txBox="1">
              <a:spLocks noChangeArrowheads="1"/>
            </p:cNvSpPr>
            <p:nvPr/>
          </p:nvSpPr>
          <p:spPr bwMode="auto">
            <a:xfrm>
              <a:off x="4609" y="3731"/>
              <a:ext cx="999" cy="289"/>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kumimoji="1" lang="en-US" sz="800" dirty="0">
                  <a:solidFill>
                    <a:srgbClr val="000000"/>
                  </a:solidFill>
                  <a:latin typeface="Arial" charset="0"/>
                  <a:sym typeface="Symbol" charset="0"/>
                </a:rPr>
                <a:t>Food chain after killer</a:t>
              </a:r>
              <a:br>
                <a:rPr kumimoji="1" lang="en-US" sz="800" dirty="0">
                  <a:solidFill>
                    <a:srgbClr val="000000"/>
                  </a:solidFill>
                  <a:latin typeface="Arial" charset="0"/>
                  <a:sym typeface="Symbol" charset="0"/>
                </a:rPr>
              </a:br>
              <a:r>
                <a:rPr kumimoji="1" lang="en-US" sz="800" dirty="0">
                  <a:solidFill>
                    <a:srgbClr val="000000"/>
                  </a:solidFill>
                  <a:latin typeface="Arial" charset="0"/>
                  <a:sym typeface="Symbol" charset="0"/>
                </a:rPr>
                <a:t>whales started preying</a:t>
              </a:r>
              <a:br>
                <a:rPr kumimoji="1" lang="en-US" sz="800" dirty="0">
                  <a:solidFill>
                    <a:srgbClr val="000000"/>
                  </a:solidFill>
                  <a:latin typeface="Arial" charset="0"/>
                  <a:sym typeface="Symbol" charset="0"/>
                </a:rPr>
              </a:br>
              <a:r>
                <a:rPr kumimoji="1" lang="en-US" sz="800" dirty="0">
                  <a:solidFill>
                    <a:srgbClr val="000000"/>
                  </a:solidFill>
                  <a:latin typeface="Arial" charset="0"/>
                  <a:sym typeface="Symbol" charset="0"/>
                </a:rPr>
                <a:t>on otters</a:t>
              </a:r>
            </a:p>
          </p:txBody>
        </p:sp>
      </p:grpSp>
    </p:spTree>
    <p:extLst>
      <p:ext uri="{BB962C8B-B14F-4D97-AF65-F5344CB8AC3E}">
        <p14:creationId xmlns:p14="http://schemas.microsoft.com/office/powerpoint/2010/main" val="25404817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6" name="Rectangle 10"/>
          <p:cNvSpPr>
            <a:spLocks noChangeArrowheads="1"/>
          </p:cNvSpPr>
          <p:nvPr/>
        </p:nvSpPr>
        <p:spPr bwMode="auto">
          <a:xfrm>
            <a:off x="381000" y="1371600"/>
            <a:ext cx="876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1143000" lvl="2" indent="-228600">
              <a:spcBef>
                <a:spcPct val="20000"/>
              </a:spcBef>
              <a:buFontTx/>
              <a:buChar char="•"/>
            </a:pPr>
            <a:endParaRPr lang="en-US" altLang="en-US" dirty="0"/>
          </a:p>
        </p:txBody>
      </p:sp>
      <p:sp>
        <p:nvSpPr>
          <p:cNvPr id="4109" name="Rectangle 13"/>
          <p:cNvSpPr>
            <a:spLocks noChangeArrowheads="1"/>
          </p:cNvSpPr>
          <p:nvPr/>
        </p:nvSpPr>
        <p:spPr bwMode="auto">
          <a:xfrm>
            <a:off x="228600" y="2362200"/>
            <a:ext cx="8763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1143000" lvl="2" indent="-228600">
              <a:spcBef>
                <a:spcPct val="20000"/>
              </a:spcBef>
              <a:buFontTx/>
              <a:buChar char="•"/>
            </a:pPr>
            <a:endParaRPr lang="en-US" altLang="en-US" dirty="0"/>
          </a:p>
        </p:txBody>
      </p:sp>
      <p:sp>
        <p:nvSpPr>
          <p:cNvPr id="2" name="TextBox 1"/>
          <p:cNvSpPr txBox="1"/>
          <p:nvPr/>
        </p:nvSpPr>
        <p:spPr>
          <a:xfrm>
            <a:off x="0" y="-152400"/>
            <a:ext cx="9144000" cy="1200329"/>
          </a:xfrm>
          <a:prstGeom prst="rect">
            <a:avLst/>
          </a:prstGeom>
          <a:noFill/>
        </p:spPr>
        <p:txBody>
          <a:bodyPr wrap="square" rtlCol="0">
            <a:spAutoFit/>
          </a:bodyPr>
          <a:lstStyle/>
          <a:p>
            <a:pPr algn="ctr"/>
            <a:r>
              <a:rPr lang="en-US" altLang="en-US" sz="4000" b="1" dirty="0" smtClean="0">
                <a:solidFill>
                  <a:srgbClr val="FFFFFF"/>
                </a:solidFill>
              </a:rPr>
              <a:t>Killer Whales vs. Sea Otters</a:t>
            </a:r>
          </a:p>
          <a:p>
            <a:pPr algn="ctr"/>
            <a:r>
              <a:rPr lang="en-US" sz="3200" b="1" dirty="0" smtClean="0">
                <a:solidFill>
                  <a:srgbClr val="FFFFFF"/>
                </a:solidFill>
              </a:rPr>
              <a:t>Predator-Pray Energetics</a:t>
            </a:r>
            <a:endParaRPr lang="en-US" sz="3200" dirty="0">
              <a:solidFill>
                <a:srgbClr val="FFFFFF"/>
              </a:solidFill>
            </a:endParaRPr>
          </a:p>
        </p:txBody>
      </p:sp>
      <p:sp>
        <p:nvSpPr>
          <p:cNvPr id="3" name="Content Placeholder 2"/>
          <p:cNvSpPr>
            <a:spLocks noGrp="1"/>
          </p:cNvSpPr>
          <p:nvPr>
            <p:ph idx="1"/>
          </p:nvPr>
        </p:nvSpPr>
        <p:spPr>
          <a:xfrm>
            <a:off x="398585" y="1260231"/>
            <a:ext cx="8496300" cy="4724399"/>
          </a:xfrm>
        </p:spPr>
        <p:txBody>
          <a:bodyPr/>
          <a:lstStyle/>
          <a:p>
            <a:pPr marL="0" indent="0">
              <a:buNone/>
            </a:pPr>
            <a:r>
              <a:rPr lang="en-US" dirty="0" smtClean="0"/>
              <a:t>The daily caloric requirements for male versus female killer whales (orcas) is shown below:</a:t>
            </a:r>
            <a:br>
              <a:rPr lang="en-US" dirty="0" smtClean="0"/>
            </a:br>
            <a:endParaRPr lang="en-US" dirty="0" smtClean="0"/>
          </a:p>
          <a:p>
            <a:pPr marL="342900" lvl="2" indent="-342900"/>
            <a:r>
              <a:rPr lang="en-US" altLang="en-US" sz="2800" dirty="0"/>
              <a:t>Male killer whale: 308,000 </a:t>
            </a:r>
            <a:r>
              <a:rPr lang="en-US" altLang="en-US" sz="2800" dirty="0" smtClean="0"/>
              <a:t>kcal/day</a:t>
            </a:r>
          </a:p>
          <a:p>
            <a:pPr marL="342900" lvl="2" indent="-342900"/>
            <a:r>
              <a:rPr lang="en-US" altLang="en-US" sz="2800" dirty="0"/>
              <a:t>Female killer whale: 187,000 </a:t>
            </a:r>
            <a:r>
              <a:rPr lang="en-US" altLang="en-US" sz="2800" dirty="0" smtClean="0"/>
              <a:t>kcal/day</a:t>
            </a:r>
            <a:r>
              <a:rPr lang="en-US" altLang="en-US" dirty="0" smtClean="0"/>
              <a:t/>
            </a:r>
            <a:br>
              <a:rPr lang="en-US" altLang="en-US" dirty="0" smtClean="0"/>
            </a:br>
            <a:endParaRPr lang="en-US" altLang="en-US" dirty="0" smtClean="0"/>
          </a:p>
          <a:p>
            <a:pPr marL="0" lvl="2" indent="0">
              <a:buNone/>
            </a:pPr>
            <a:r>
              <a:rPr lang="en-US" altLang="en-US" sz="2800" b="1" dirty="0" smtClean="0">
                <a:solidFill>
                  <a:schemeClr val="accent4">
                    <a:lumMod val="75000"/>
                  </a:schemeClr>
                </a:solidFill>
              </a:rPr>
              <a:t/>
            </a:r>
            <a:br>
              <a:rPr lang="en-US" altLang="en-US" sz="2800" b="1" dirty="0" smtClean="0">
                <a:solidFill>
                  <a:schemeClr val="accent4">
                    <a:lumMod val="75000"/>
                  </a:schemeClr>
                </a:solidFill>
              </a:rPr>
            </a:br>
            <a:r>
              <a:rPr lang="en-US" altLang="en-US" sz="2800" b="1" dirty="0" smtClean="0">
                <a:solidFill>
                  <a:schemeClr val="accent4">
                    <a:lumMod val="75000"/>
                  </a:schemeClr>
                </a:solidFill>
              </a:rPr>
              <a:t>Calculate the average caloric value of a sea otter assuming a male orca consumes five sea otters each day to meet its caloric requirement.  </a:t>
            </a:r>
            <a:endParaRPr lang="en-US" altLang="en-US" sz="2800" b="1" dirty="0">
              <a:solidFill>
                <a:schemeClr val="accent4">
                  <a:lumMod val="75000"/>
                </a:schemeClr>
              </a:solidFill>
            </a:endParaRPr>
          </a:p>
          <a:p>
            <a:pPr marL="342900" lvl="2" indent="-342900"/>
            <a:endParaRPr lang="en-US" altLang="en-US" dirty="0"/>
          </a:p>
          <a:p>
            <a:endParaRPr lang="en-US" dirty="0"/>
          </a:p>
        </p:txBody>
      </p:sp>
      <p:pic>
        <p:nvPicPr>
          <p:cNvPr id="4111" name="Picture 15" descr="killerwhale1.jpg                                               00000010Macintosh HD                   ABA781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1" y="2373922"/>
            <a:ext cx="2667000" cy="1969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715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410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499"/>
                                          </p:stCondLst>
                                        </p:cTn>
                                        <p:tgtEl>
                                          <p:spTgt spid="410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uild="p" autoUpdateAnimBg="0"/>
      <p:bldP spid="4109" grpId="0" build="p" autoUpdateAnimBg="0"/>
    </p:bldLst>
  </p:timing>
</p:sld>
</file>

<file path=ppt/theme/theme1.xml><?xml version="1.0" encoding="utf-8"?>
<a:theme xmlns:a="http://schemas.openxmlformats.org/drawingml/2006/main" name="3_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Bio Re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5177</TotalTime>
  <Words>2915</Words>
  <Application>Microsoft Office PowerPoint</Application>
  <PresentationFormat>On-screen Show (4:3)</PresentationFormat>
  <Paragraphs>282</Paragraphs>
  <Slides>32</Slides>
  <Notes>30</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32</vt:i4>
      </vt:variant>
    </vt:vector>
  </HeadingPairs>
  <TitlesOfParts>
    <vt:vector size="36" baseType="lpstr">
      <vt:lpstr>3_Office Theme</vt:lpstr>
      <vt:lpstr>2_Office Theme</vt:lpstr>
      <vt:lpstr>1_Office Theme</vt:lpstr>
      <vt:lpstr>Equation</vt:lpstr>
      <vt:lpstr>PowerPoint Presentation</vt:lpstr>
      <vt:lpstr>Community Ecology</vt:lpstr>
      <vt:lpstr>Community Structure</vt:lpstr>
      <vt:lpstr>Biodiversity</vt:lpstr>
      <vt:lpstr>Species Diversity</vt:lpstr>
      <vt:lpstr>Species Richness</vt:lpstr>
      <vt:lpstr>Sample Data</vt:lpstr>
      <vt:lpstr>Observation Of Sea Otter Populations  And Their Predation</vt:lpstr>
      <vt:lpstr>PowerPoint Presentation</vt:lpstr>
      <vt:lpstr>PowerPoint Presentation</vt:lpstr>
      <vt:lpstr>PowerPoint Presentation</vt:lpstr>
      <vt:lpstr>PowerPoint Presentation</vt:lpstr>
      <vt:lpstr>PowerPoint Presentation</vt:lpstr>
      <vt:lpstr>PowerPoint Presentation</vt:lpstr>
      <vt:lpstr>Sea Urchin Population vs. Kelp Density</vt:lpstr>
      <vt:lpstr>Early Hypotheses of Community Structure Individualistic</vt:lpstr>
      <vt:lpstr>Early Hypotheses of Community Structure Individualistic</vt:lpstr>
      <vt:lpstr>Early Hypotheses of Community Structure Individualistic</vt:lpstr>
      <vt:lpstr>Factors that Impact Communities</vt:lpstr>
      <vt:lpstr>Defense Mechanisms</vt:lpstr>
      <vt:lpstr>Ecological Niches</vt:lpstr>
      <vt:lpstr>The Niche</vt:lpstr>
      <vt:lpstr>Competition Between Organisms  Of Different Species Can Be Direct Or Indirect</vt:lpstr>
      <vt:lpstr>Competitive Exclusion Principle</vt:lpstr>
      <vt:lpstr>Competition Between Organisms  Of Different Species</vt:lpstr>
      <vt:lpstr>Solutions to Competitive Exclusion</vt:lpstr>
      <vt:lpstr>Solutions to Competitive Exclusion</vt:lpstr>
      <vt:lpstr>Succession</vt:lpstr>
      <vt:lpstr>Human Impact on Ecosystems</vt:lpstr>
      <vt:lpstr>Human Impact on Ecosystems</vt:lpstr>
      <vt:lpstr>Increasing Carbon Dioxide Concentration in the Atmosphere</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Abel Espinoza</dc:creator>
  <cp:lastModifiedBy>Rene' McCormick</cp:lastModifiedBy>
  <cp:revision>175</cp:revision>
  <cp:lastPrinted>2012-08-12T15:24:01Z</cp:lastPrinted>
  <dcterms:created xsi:type="dcterms:W3CDTF">2012-07-03T19:13:49Z</dcterms:created>
  <dcterms:modified xsi:type="dcterms:W3CDTF">2012-09-17T16:31:46Z</dcterms:modified>
</cp:coreProperties>
</file>